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4"/>
  </p:handoutMasterIdLst>
  <p:sldIdLst>
    <p:sldId id="275" r:id="rId4"/>
    <p:sldId id="276" r:id="rId6"/>
    <p:sldId id="277" r:id="rId7"/>
    <p:sldId id="278" r:id="rId8"/>
    <p:sldId id="279" r:id="rId9"/>
    <p:sldId id="280" r:id="rId10"/>
    <p:sldId id="281" r:id="rId11"/>
    <p:sldId id="293" r:id="rId12"/>
    <p:sldId id="282" r:id="rId13"/>
    <p:sldId id="283" r:id="rId14"/>
    <p:sldId id="294" r:id="rId15"/>
    <p:sldId id="295" r:id="rId16"/>
    <p:sldId id="297" r:id="rId17"/>
    <p:sldId id="298" r:id="rId18"/>
    <p:sldId id="299" r:id="rId19"/>
    <p:sldId id="300" r:id="rId20"/>
    <p:sldId id="290" r:id="rId21"/>
    <p:sldId id="301" r:id="rId22"/>
    <p:sldId id="292" r:id="rId23"/>
  </p:sldIdLst>
  <p:sldSz cx="12192000" cy="6858000"/>
  <p:notesSz cx="6858000" cy="9144000"/>
  <p:embeddedFontLst>
    <p:embeddedFont>
      <p:font typeface="MiSans Bold" panose="00000800000000000000" charset="-122"/>
      <p:bold r:id="rId29"/>
    </p:embeddedFont>
    <p:embeddedFont>
      <p:font typeface="MiSans" panose="00000500000000000000" charset="-122"/>
      <p:regular r:id="rId30"/>
    </p:embeddedFont>
    <p:embeddedFont>
      <p:font typeface="汉仪雅酷黑 85W" panose="020B0904020202020204" charset="-122"/>
      <p:bold r:id="rId31"/>
    </p:embeddedFont>
    <p:embeddedFont>
      <p:font typeface="汉仪中黑简" panose="0201060000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319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SMT</a:t>
            </a:r>
            <a:r>
              <a:rPr lang="zh-CN" altLang="en-US" b="1"/>
              <a:t>求解器：</a:t>
            </a:r>
            <a:r>
              <a:rPr lang="zh-CN" altLang="en-US"/>
              <a:t>如</a:t>
            </a:r>
            <a:r>
              <a:rPr lang="en-US" altLang="zh-CN"/>
              <a:t>Z3</a:t>
            </a:r>
            <a:r>
              <a:rPr lang="zh-CN" altLang="en-US"/>
              <a:t>、</a:t>
            </a:r>
            <a:r>
              <a:rPr lang="en-US" altLang="zh-CN"/>
              <a:t>Boolector</a:t>
            </a:r>
            <a:r>
              <a:rPr lang="zh-CN" altLang="en-US"/>
              <a:t>或</a:t>
            </a:r>
            <a:r>
              <a:rPr lang="en-US" altLang="zh-CN"/>
              <a:t>CVC4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ESBMC</a:t>
            </a:r>
            <a:r>
              <a:rPr lang="zh-CN" altLang="en-US"/>
              <a:t>利用模型检测和符号执行相结合的方法，通过以下核心步骤实现程序验证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3.jpeg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3.jpeg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背景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939925" y="2519680"/>
            <a:ext cx="8220710" cy="5168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sz="1800" b="0" i="0" u="none" strike="noStrike" kern="1200" cap="none" spc="0" normalizeH="0" baseline="0" noProof="1" dirty="0" err="1">
                <a:solidFill>
                  <a:srgbClr val="FFFFFF"/>
                </a:solidFill>
                <a:latin typeface="+mj-ea"/>
                <a:ea typeface="+mj-ea"/>
                <a:cs typeface="MiSans Bold" panose="00000800000000000000" charset="-122"/>
                <a:sym typeface="MiSans Bold" panose="00000800000000000000" charset="-122"/>
              </a:defRPr>
            </a:lvl1pPr>
          </a:lstStyle>
          <a:p>
            <a:pPr lvl="0" algn="ctr" fontAlgn="ctr">
              <a:lnSpc>
                <a:spcPct val="100000"/>
              </a:lnSpc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939290" y="1014095"/>
            <a:ext cx="8222615" cy="15055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600" b="0" i="0" u="none" strike="noStrike" kern="1200" cap="none" spc="0" normalizeH="0" baseline="0" noProof="1" dirty="0">
                <a:gradFill>
                  <a:gsLst>
                    <a:gs pos="81000">
                      <a:schemeClr val="accent3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56000">
                      <a:schemeClr val="accent5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ea"/>
                <a:ea typeface="+mj-ea"/>
                <a:cs typeface="MiSans Bold" panose="00000800000000000000" charset="-122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4992052" y="3124200"/>
            <a:ext cx="2117090" cy="454660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54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</a:gradFill>
          </a:ln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Bold" panose="00000800000000000000" charset="-122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 userDrawn="1">
            <p:custDataLst>
              <p:tags r:id="rId2"/>
            </p:custDataLst>
          </p:nvPr>
        </p:nvSpPr>
        <p:spPr>
          <a:xfrm>
            <a:off x="12023725" y="3377565"/>
            <a:ext cx="167005" cy="3480435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Bold" panose="000008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MiSans Bold" panose="000008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solidFill>
            <a:srgbClr val="0E111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目录页背景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9418320" y="742315"/>
            <a:ext cx="1714500" cy="1206500"/>
          </a:xfrm>
          <a:prstGeom prst="rect">
            <a:avLst/>
          </a:prstGeom>
          <a:noFill/>
        </p:spPr>
        <p:txBody>
          <a:bodyPr wrap="square" lIns="0" tIns="15240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56000">
                      <a:schemeClr val="accent5">
                        <a:alpha val="100000"/>
                      </a:schemeClr>
                    </a:gs>
                    <a:gs pos="7800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>
                        <a:alpha val="100000"/>
                      </a:schemeClr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r"/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5460"/>
          </a:xfrm>
          <a:prstGeom prst="rect">
            <a:avLst/>
          </a:prstGeom>
        </p:spPr>
      </p:pic>
      <p:sp>
        <p:nvSpPr>
          <p:cNvPr id="8" name="序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1511299" y="1334135"/>
            <a:ext cx="6459219" cy="2824480"/>
          </a:xfrm>
          <a:prstGeom prst="rect">
            <a:avLst/>
          </a:prstGeom>
          <a:noFill/>
        </p:spPr>
        <p:txBody>
          <a:bodyPr wrap="square" lIns="76200" tIns="0" rIns="0" bIns="0" rtlCol="0" anchor="ctr">
            <a:normAutofit/>
          </a:bodyPr>
          <a:lstStyle>
            <a:lvl1pPr marL="0" marR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6000" b="0" i="0" u="none" strike="noStrike" kern="1200" cap="none" spc="0" normalizeH="0" baseline="0" noProof="1" dirty="0">
                <a:gradFill>
                  <a:gsLst>
                    <a:gs pos="0">
                      <a:schemeClr val="accent5">
                        <a:alpha val="10000"/>
                      </a:schemeClr>
                    </a:gs>
                    <a:gs pos="100000">
                      <a:schemeClr val="accent5">
                        <a:alpha val="5000"/>
                      </a:schemeClr>
                    </a:gs>
                  </a:gsLst>
                  <a:lin ang="4500000" scaled="0"/>
                </a:gra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1511300" y="2994660"/>
            <a:ext cx="6459220" cy="140589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78000">
                      <a:schemeClr val="accent3">
                        <a:lumMod val="40000"/>
                        <a:lumOff val="60000"/>
                      </a:schemeClr>
                    </a:gs>
                    <a:gs pos="51000">
                      <a:schemeClr val="accent5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 font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cs typeface="MiSans Bold" panose="00000800000000000000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cs typeface="MiSans Bold" panose="00000800000000000000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MiSans" panose="000005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MiSans" panose="000005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MiSans Bold" panose="000008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cs typeface="MiSans" panose="00000500000000000000" charset="-122"/>
              </a:defRPr>
            </a:lvl1pPr>
            <a:lvl2pPr>
              <a:defRPr>
                <a:cs typeface="MiSans Bold" panose="00000800000000000000" charset="-122"/>
              </a:defRPr>
            </a:lvl2pPr>
            <a:lvl3pPr>
              <a:defRPr>
                <a:cs typeface="MiSans Bold" panose="00000800000000000000" charset="-122"/>
              </a:defRPr>
            </a:lvl3pPr>
            <a:lvl4pPr>
              <a:defRPr>
                <a:cs typeface="MiSans Bold" panose="00000800000000000000" charset="-122"/>
              </a:defRPr>
            </a:lvl4pPr>
            <a:lvl5pPr>
              <a:defRPr>
                <a:cs typeface="MiSans Bold" panose="000008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cs typeface="MiSans Bold" panose="000008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cs typeface="MiSans" panose="000005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0" y="0"/>
            <a:ext cx="12192000" cy="685546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type="body" idx="3"/>
            <p:custDataLst>
              <p:tags r:id="rId4"/>
            </p:custDataLst>
          </p:nvPr>
        </p:nvSpPr>
        <p:spPr>
          <a:xfrm>
            <a:off x="4321810" y="3238500"/>
            <a:ext cx="6534784" cy="635635"/>
          </a:xfrm>
          <a:prstGeom prst="rect">
            <a:avLst/>
          </a:prstGeom>
          <a:noFill/>
        </p:spPr>
        <p:txBody>
          <a:bodyPr wrap="square" lIns="0" tIns="38100" rIns="76200" bIns="0" rtlCol="0">
            <a:noAutofit/>
          </a:bodyPr>
          <a:lstStyle>
            <a:lvl1pPr marL="0" marR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>
                <a:solidFill>
                  <a:srgbClr val="FFFFFF"/>
                </a:solidFill>
                <a:latin typeface="+mj-ea"/>
                <a:ea typeface="+mj-ea"/>
                <a:cs typeface="MiSans Bold" panose="00000800000000000000" charset="-122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321810" y="1059180"/>
            <a:ext cx="6534785" cy="1855470"/>
          </a:xfrm>
          <a:prstGeom prst="rect">
            <a:avLst/>
          </a:prstGeom>
          <a:noFill/>
        </p:spPr>
        <p:txBody>
          <a:bodyPr wrap="square" lIns="0" tIns="0" rIns="76200" bIns="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6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78000">
                      <a:schemeClr val="accent3">
                        <a:lumMod val="40000"/>
                        <a:lumOff val="60000"/>
                      </a:schemeClr>
                    </a:gs>
                    <a:gs pos="51000">
                      <a:schemeClr val="accent5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ea"/>
                <a:ea typeface="+mj-ea"/>
                <a:cs typeface="MiSans Bold" panose="00000800000000000000" charset="-122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6"/>
            </p:custDataLst>
          </p:nvPr>
        </p:nvCxnSpPr>
        <p:spPr>
          <a:xfrm>
            <a:off x="9952990" y="3035935"/>
            <a:ext cx="692150" cy="0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635"/>
            <a:ext cx="12191365" cy="6856730"/>
          </a:xfrm>
          <a:prstGeom prst="rect">
            <a:avLst/>
          </a:prstGeom>
          <a:solidFill>
            <a:srgbClr val="0E111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1905"/>
            <a:ext cx="3305175" cy="11303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Bold" panose="00000800000000000000" charset="-122"/>
            </a:endParaRPr>
          </a:p>
        </p:txBody>
      </p:sp>
      <p:sp>
        <p:nvSpPr>
          <p:cNvPr id="38" name="矩形 37"/>
          <p:cNvSpPr/>
          <p:nvPr userDrawn="1">
            <p:custDataLst>
              <p:tags r:id="rId14"/>
            </p:custDataLst>
          </p:nvPr>
        </p:nvSpPr>
        <p:spPr>
          <a:xfrm>
            <a:off x="12024995" y="3377565"/>
            <a:ext cx="167005" cy="3480435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Bold" panose="00000800000000000000" charset="-122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FFFFFF"/>
          </a:solidFill>
          <a:latin typeface="+mj-ea"/>
          <a:ea typeface="+mj-ea"/>
          <a:cs typeface="MiSans Bold" panose="000008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rgbClr val="FFFFFF"/>
          </a:solidFill>
          <a:uFillTx/>
          <a:latin typeface="+mn-ea"/>
          <a:ea typeface="+mn-ea"/>
          <a:cs typeface="MiSans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133EED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rgbClr val="FFFFFF"/>
          </a:solidFill>
          <a:uFillTx/>
          <a:latin typeface="+mn-ea"/>
          <a:ea typeface="+mn-ea"/>
          <a:cs typeface="MiSans Bold" panose="000008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133EED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rgbClr val="FFFFFF"/>
          </a:solidFill>
          <a:uFillTx/>
          <a:latin typeface="+mn-ea"/>
          <a:ea typeface="+mn-ea"/>
          <a:cs typeface="MiSans Bold" panose="000008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133EED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rgbClr val="FFFFFF"/>
          </a:solidFill>
          <a:uFillTx/>
          <a:latin typeface="+mn-ea"/>
          <a:ea typeface="+mn-ea"/>
          <a:cs typeface="MiSans Bold" panose="000008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133EED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rgbClr val="FFFFFF"/>
          </a:solidFill>
          <a:uFillTx/>
          <a:latin typeface="+mn-ea"/>
          <a:ea typeface="+mn-ea"/>
          <a:cs typeface="MiSans Bold" panose="0000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image" Target="../media/image16.png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0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17.jpeg"/><Relationship Id="rId2" Type="http://schemas.openxmlformats.org/officeDocument/2006/relationships/tags" Target="../tags/tag215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../media/image18.jpeg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image" Target="../media/image20.jpeg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image" Target="../media/image19.jpe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image" Target="../media/image21.jpeg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22.jpeg"/><Relationship Id="rId2" Type="http://schemas.openxmlformats.org/officeDocument/2006/relationships/tags" Target="../tags/tag274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image" Target="../media/image23.jpeg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tags" Target="../tags/tag30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image" Target="../media/image4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6" Type="http://schemas.openxmlformats.org/officeDocument/2006/relationships/notesSlide" Target="../notesSlides/notesSlide7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201.xml"/><Relationship Id="rId23" Type="http://schemas.openxmlformats.org/officeDocument/2006/relationships/image" Target="../media/image13.svg"/><Relationship Id="rId22" Type="http://schemas.openxmlformats.org/officeDocument/2006/relationships/image" Target="../media/image12.png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image" Target="../media/image5.jpeg"/><Relationship Id="rId19" Type="http://schemas.openxmlformats.org/officeDocument/2006/relationships/tags" Target="../tags/tag198.xml"/><Relationship Id="rId18" Type="http://schemas.openxmlformats.org/officeDocument/2006/relationships/image" Target="../media/image11.svg"/><Relationship Id="rId17" Type="http://schemas.openxmlformats.org/officeDocument/2006/relationships/image" Target="../media/image10.png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image" Target="../media/image9.svg"/><Relationship Id="rId12" Type="http://schemas.openxmlformats.org/officeDocument/2006/relationships/image" Target="../media/image8.png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0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8800"/>
              <a:t>E</a:t>
            </a:r>
            <a:r>
              <a:rPr lang="zh-CN" altLang="en-US" sz="8800"/>
              <a:t>sbmc</a:t>
            </a:r>
            <a:endParaRPr lang="zh-CN" altLang="en-US" sz="88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155440" y="2763520"/>
            <a:ext cx="3789680" cy="1176020"/>
          </a:xfrm>
        </p:spPr>
        <p:txBody>
          <a:bodyPr/>
          <a:lstStyle/>
          <a:p>
            <a:r>
              <a:rPr lang="zh-CN" altLang="en-US" sz="1800"/>
              <a:t>汇报人: 周泽楷，张继开，褚思诺</a:t>
            </a:r>
            <a:endParaRPr lang="zh-CN" altLang="en-US" sz="1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3596640"/>
            <a:ext cx="7011035" cy="1619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Esbmc的应用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5"/>
            </p:custDataLst>
          </p:nvPr>
        </p:nvSpPr>
        <p:spPr>
          <a:xfrm>
            <a:off x="335280" y="3933825"/>
            <a:ext cx="3117215" cy="94488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ESBMC 在程序验证领域有广泛的应用，尤其适用于对软件可靠性要求高的场景。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100" y="1045845"/>
            <a:ext cx="8402320" cy="47669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6165850" cy="72009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嵌入式系统验证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https://photo-static-api.fotomore.com/creative/vcg/400/version23/VCG21409055942.jpg?uid=386&amp;timestamp=1734511204&amp;sign=d04fd5ef4237b2c79b448f47854aa1c9" descr="电子电路板关闭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8487" r="18487"/>
          <a:stretch>
            <a:fillRect/>
          </a:stretch>
        </p:blipFill>
        <p:spPr>
          <a:xfrm>
            <a:off x="5717064" y="0"/>
            <a:ext cx="6483826" cy="68560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11" h="10797">
                <a:moveTo>
                  <a:pt x="2699" y="0"/>
                </a:moveTo>
                <a:lnTo>
                  <a:pt x="10211" y="0"/>
                </a:lnTo>
                <a:lnTo>
                  <a:pt x="10211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2" name="平行四边形 11"/>
          <p:cNvSpPr/>
          <p:nvPr>
            <p:custDataLst>
              <p:tags r:id="rId4"/>
            </p:custDataLst>
          </p:nvPr>
        </p:nvSpPr>
        <p:spPr>
          <a:xfrm>
            <a:off x="5838825" y="0"/>
            <a:ext cx="1727200" cy="5556885"/>
          </a:xfrm>
          <a:prstGeom prst="parallelogram">
            <a:avLst>
              <a:gd name="adj" fmla="val 84115"/>
            </a:avLst>
          </a:prstGeom>
          <a:gradFill>
            <a:gsLst>
              <a:gs pos="3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06776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涵盖航空航天、汽车电子、医疗设备和工业控制等领域的嵌入式系统。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06807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67290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06776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检测软件在嵌入式硬件环境中的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运行安全性和正确性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06807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67290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06776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支持C语言标准、精确建模复杂内存操作，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能验证硬件依赖行为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，如寄存器访问和硬件接口的正确性。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06807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3"/>
            </p:custDataLst>
          </p:nvPr>
        </p:nvSpPr>
        <p:spPr>
          <a:xfrm>
            <a:off x="67290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平行四边形 1"/>
          <p:cNvSpPr/>
          <p:nvPr>
            <p:custDataLst>
              <p:tags r:id="rId14"/>
            </p:custDataLst>
          </p:nvPr>
        </p:nvSpPr>
        <p:spPr>
          <a:xfrm>
            <a:off x="5634990" y="2527935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7550" y="639445"/>
            <a:ext cx="4140200" cy="791845"/>
          </a:xfrm>
        </p:spPr>
        <p:txBody>
          <a:bodyPr/>
          <a:lstStyle/>
          <a:p>
            <a:r>
              <a:rPr lang="zh-CN" altLang="en-US"/>
              <a:t>多线程程序分析</a:t>
            </a:r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-7621" y="-3921"/>
            <a:ext cx="6675740" cy="6874388"/>
          </a:xfrm>
          <a:custGeom>
            <a:avLst/>
            <a:gdLst>
              <a:gd name="connsiteX0" fmla="*/ 0 w 6696695"/>
              <a:gd name="connsiteY0" fmla="*/ 0 h 6882934"/>
              <a:gd name="connsiteX1" fmla="*/ 6172152 w 6696695"/>
              <a:gd name="connsiteY1" fmla="*/ 8546 h 6882934"/>
              <a:gd name="connsiteX2" fmla="*/ 6696695 w 6696695"/>
              <a:gd name="connsiteY2" fmla="*/ 1074493 h 6882934"/>
              <a:gd name="connsiteX3" fmla="*/ 3720514 w 6696695"/>
              <a:gd name="connsiteY3" fmla="*/ 6882934 h 6882934"/>
              <a:gd name="connsiteX4" fmla="*/ 0 w 6696695"/>
              <a:gd name="connsiteY4" fmla="*/ 6882934 h 6882934"/>
              <a:gd name="connsiteX5" fmla="*/ 0 w 6696695"/>
              <a:gd name="connsiteY5" fmla="*/ 0 h 6882934"/>
              <a:gd name="connsiteX0-1" fmla="*/ 0 w 6696695"/>
              <a:gd name="connsiteY0-2" fmla="*/ 0 h 6882934"/>
              <a:gd name="connsiteX1-3" fmla="*/ 6143577 w 6696695"/>
              <a:gd name="connsiteY1-4" fmla="*/ 18071 h 6882934"/>
              <a:gd name="connsiteX2-5" fmla="*/ 6696695 w 6696695"/>
              <a:gd name="connsiteY2-6" fmla="*/ 1074493 h 6882934"/>
              <a:gd name="connsiteX3-7" fmla="*/ 3720514 w 6696695"/>
              <a:gd name="connsiteY3-8" fmla="*/ 6882934 h 6882934"/>
              <a:gd name="connsiteX4-9" fmla="*/ 0 w 6696695"/>
              <a:gd name="connsiteY4-10" fmla="*/ 6882934 h 6882934"/>
              <a:gd name="connsiteX5-11" fmla="*/ 0 w 6696695"/>
              <a:gd name="connsiteY5-12" fmla="*/ 0 h 6882934"/>
              <a:gd name="connsiteX0-13" fmla="*/ 0 w 6677645"/>
              <a:gd name="connsiteY0-14" fmla="*/ 0 h 6882934"/>
              <a:gd name="connsiteX1-15" fmla="*/ 6143577 w 6677645"/>
              <a:gd name="connsiteY1-16" fmla="*/ 18071 h 6882934"/>
              <a:gd name="connsiteX2-17" fmla="*/ 6677645 w 6677645"/>
              <a:gd name="connsiteY2-18" fmla="*/ 1093543 h 6882934"/>
              <a:gd name="connsiteX3-19" fmla="*/ 3720514 w 6677645"/>
              <a:gd name="connsiteY3-20" fmla="*/ 6882934 h 6882934"/>
              <a:gd name="connsiteX4-21" fmla="*/ 0 w 6677645"/>
              <a:gd name="connsiteY4-22" fmla="*/ 6882934 h 6882934"/>
              <a:gd name="connsiteX5-23" fmla="*/ 0 w 6677645"/>
              <a:gd name="connsiteY5-24" fmla="*/ 0 h 6882934"/>
              <a:gd name="connsiteX0-25" fmla="*/ 0 w 6677645"/>
              <a:gd name="connsiteY0-26" fmla="*/ 10504 h 6893438"/>
              <a:gd name="connsiteX1-27" fmla="*/ 6143577 w 6677645"/>
              <a:gd name="connsiteY1-28" fmla="*/ 0 h 6893438"/>
              <a:gd name="connsiteX2-29" fmla="*/ 6677645 w 6677645"/>
              <a:gd name="connsiteY2-30" fmla="*/ 1104047 h 6893438"/>
              <a:gd name="connsiteX3-31" fmla="*/ 3720514 w 6677645"/>
              <a:gd name="connsiteY3-32" fmla="*/ 6893438 h 6893438"/>
              <a:gd name="connsiteX4-33" fmla="*/ 0 w 6677645"/>
              <a:gd name="connsiteY4-34" fmla="*/ 6893438 h 6893438"/>
              <a:gd name="connsiteX5-35" fmla="*/ 0 w 6677645"/>
              <a:gd name="connsiteY5-36" fmla="*/ 10504 h 6893438"/>
              <a:gd name="connsiteX0-37" fmla="*/ 0 w 6685265"/>
              <a:gd name="connsiteY0-38" fmla="*/ 10504 h 6893438"/>
              <a:gd name="connsiteX1-39" fmla="*/ 6143577 w 6685265"/>
              <a:gd name="connsiteY1-40" fmla="*/ 0 h 6893438"/>
              <a:gd name="connsiteX2-41" fmla="*/ 6685265 w 6685265"/>
              <a:gd name="connsiteY2-42" fmla="*/ 1058200 h 6893438"/>
              <a:gd name="connsiteX3-43" fmla="*/ 3720514 w 6685265"/>
              <a:gd name="connsiteY3-44" fmla="*/ 6893438 h 6893438"/>
              <a:gd name="connsiteX4-45" fmla="*/ 0 w 6685265"/>
              <a:gd name="connsiteY4-46" fmla="*/ 6893438 h 6893438"/>
              <a:gd name="connsiteX5-47" fmla="*/ 0 w 6685265"/>
              <a:gd name="connsiteY5-48" fmla="*/ 10504 h 6893438"/>
              <a:gd name="connsiteX0-49" fmla="*/ 0 w 6670025"/>
              <a:gd name="connsiteY0-50" fmla="*/ 10504 h 6893438"/>
              <a:gd name="connsiteX1-51" fmla="*/ 6143577 w 6670025"/>
              <a:gd name="connsiteY1-52" fmla="*/ 0 h 6893438"/>
              <a:gd name="connsiteX2-53" fmla="*/ 6670025 w 6670025"/>
              <a:gd name="connsiteY2-54" fmla="*/ 1065841 h 6893438"/>
              <a:gd name="connsiteX3-55" fmla="*/ 3720514 w 6670025"/>
              <a:gd name="connsiteY3-56" fmla="*/ 6893438 h 6893438"/>
              <a:gd name="connsiteX4-57" fmla="*/ 0 w 6670025"/>
              <a:gd name="connsiteY4-58" fmla="*/ 6893438 h 6893438"/>
              <a:gd name="connsiteX5-59" fmla="*/ 0 w 6670025"/>
              <a:gd name="connsiteY5-60" fmla="*/ 10504 h 6893438"/>
              <a:gd name="connsiteX0-61" fmla="*/ 0 w 6685265"/>
              <a:gd name="connsiteY0-62" fmla="*/ 10504 h 6893438"/>
              <a:gd name="connsiteX1-63" fmla="*/ 6143577 w 6685265"/>
              <a:gd name="connsiteY1-64" fmla="*/ 0 h 6893438"/>
              <a:gd name="connsiteX2-65" fmla="*/ 6685265 w 6685265"/>
              <a:gd name="connsiteY2-66" fmla="*/ 1058200 h 6893438"/>
              <a:gd name="connsiteX3-67" fmla="*/ 3720514 w 6685265"/>
              <a:gd name="connsiteY3-68" fmla="*/ 6893438 h 6893438"/>
              <a:gd name="connsiteX4-69" fmla="*/ 0 w 6685265"/>
              <a:gd name="connsiteY4-70" fmla="*/ 6893438 h 6893438"/>
              <a:gd name="connsiteX5-71" fmla="*/ 0 w 6685265"/>
              <a:gd name="connsiteY5-72" fmla="*/ 10504 h 6893438"/>
              <a:gd name="connsiteX0-73" fmla="*/ 0 w 6685265"/>
              <a:gd name="connsiteY0-74" fmla="*/ 10504 h 6893438"/>
              <a:gd name="connsiteX1-75" fmla="*/ 6158817 w 6685265"/>
              <a:gd name="connsiteY1-76" fmla="*/ 0 h 6893438"/>
              <a:gd name="connsiteX2-77" fmla="*/ 6685265 w 6685265"/>
              <a:gd name="connsiteY2-78" fmla="*/ 1058200 h 6893438"/>
              <a:gd name="connsiteX3-79" fmla="*/ 3720514 w 6685265"/>
              <a:gd name="connsiteY3-80" fmla="*/ 6893438 h 6893438"/>
              <a:gd name="connsiteX4-81" fmla="*/ 0 w 6685265"/>
              <a:gd name="connsiteY4-82" fmla="*/ 6893438 h 6893438"/>
              <a:gd name="connsiteX5-83" fmla="*/ 0 w 6685265"/>
              <a:gd name="connsiteY5-84" fmla="*/ 10504 h 6893438"/>
              <a:gd name="connsiteX0-85" fmla="*/ 0 w 6675740"/>
              <a:gd name="connsiteY0-86" fmla="*/ 10504 h 6893438"/>
              <a:gd name="connsiteX1-87" fmla="*/ 6158817 w 6675740"/>
              <a:gd name="connsiteY1-88" fmla="*/ 0 h 6893438"/>
              <a:gd name="connsiteX2-89" fmla="*/ 6675740 w 6675740"/>
              <a:gd name="connsiteY2-90" fmla="*/ 1070936 h 6893438"/>
              <a:gd name="connsiteX3-91" fmla="*/ 3720514 w 6675740"/>
              <a:gd name="connsiteY3-92" fmla="*/ 6893438 h 6893438"/>
              <a:gd name="connsiteX4-93" fmla="*/ 0 w 6675740"/>
              <a:gd name="connsiteY4-94" fmla="*/ 6893438 h 6893438"/>
              <a:gd name="connsiteX5-95" fmla="*/ 0 w 6675740"/>
              <a:gd name="connsiteY5-96" fmla="*/ 10504 h 6893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675740" h="6893438">
                <a:moveTo>
                  <a:pt x="0" y="10504"/>
                </a:moveTo>
                <a:lnTo>
                  <a:pt x="6158817" y="0"/>
                </a:lnTo>
                <a:lnTo>
                  <a:pt x="6675740" y="1070936"/>
                </a:lnTo>
                <a:lnTo>
                  <a:pt x="3720514" y="6893438"/>
                </a:lnTo>
                <a:lnTo>
                  <a:pt x="0" y="6893438"/>
                </a:lnTo>
                <a:lnTo>
                  <a:pt x="0" y="10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>
            <a:off x="1113049" y="4181549"/>
            <a:ext cx="4982951" cy="2688918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-1" y="0"/>
            <a:ext cx="21166" cy="21166"/>
          </a:xfrm>
          <a:custGeom>
            <a:avLst/>
            <a:gdLst/>
            <a:ahLst/>
            <a:cxnLst/>
            <a:rect l="l" t="t" r="r" b="b"/>
            <a:pathLst>
              <a:path w="21166" h="21166"/>
            </a:pathLst>
          </a:custGeom>
          <a:solidFill>
            <a:srgbClr val="AF4343"/>
          </a:solidFill>
          <a:ln w="211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5" name="https://photo-static-api.fotomore.com/creative/vcg/400/new/VCG41N167493613.jpg?uid=386&amp;timestamp=1734511226&amp;sign=dbe47e1f5c93b4af947c93dedfd49c89" descr="本地计算机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3718" r="13718"/>
          <a:stretch>
            <a:fillRect/>
          </a:stretch>
        </p:blipFill>
        <p:spPr>
          <a:xfrm>
            <a:off x="-7621" y="0"/>
            <a:ext cx="6509315" cy="6727759"/>
          </a:xfrm>
          <a:custGeom>
            <a:avLst/>
            <a:gdLst>
              <a:gd name="connsiteX0" fmla="*/ 0 w 6036099"/>
              <a:gd name="connsiteY0" fmla="*/ 0 h 6238663"/>
              <a:gd name="connsiteX1" fmla="*/ 5549689 w 6036099"/>
              <a:gd name="connsiteY1" fmla="*/ 0 h 6238663"/>
              <a:gd name="connsiteX2" fmla="*/ 6036099 w 6036099"/>
              <a:gd name="connsiteY2" fmla="*/ 986790 h 6238663"/>
              <a:gd name="connsiteX3" fmla="*/ 3351742 w 6036099"/>
              <a:gd name="connsiteY3" fmla="*/ 6238663 h 6238663"/>
              <a:gd name="connsiteX4" fmla="*/ 0 w 6036099"/>
              <a:gd name="connsiteY4" fmla="*/ 6238663 h 623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099" h="6238663">
                <a:moveTo>
                  <a:pt x="0" y="0"/>
                </a:moveTo>
                <a:lnTo>
                  <a:pt x="5549689" y="0"/>
                </a:lnTo>
                <a:lnTo>
                  <a:pt x="6036099" y="986790"/>
                </a:lnTo>
                <a:lnTo>
                  <a:pt x="3351742" y="6238663"/>
                </a:lnTo>
                <a:lnTo>
                  <a:pt x="0" y="6238663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706724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操作系统、网络协议栈、并发控制程序。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06755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椭圆 3"/>
          <p:cNvSpPr/>
          <p:nvPr>
            <p:custDataLst>
              <p:tags r:id="rId9"/>
            </p:custDataLst>
          </p:nvPr>
        </p:nvSpPr>
        <p:spPr>
          <a:xfrm>
            <a:off x="667238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706724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检测多线程程序中的竞争条件、死锁、内存一致性问题。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06755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667238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706724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通过上下文限制模型检测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减少状态爆炸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问题。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精确分析线程间的交互，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验证同步机制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是否正确。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706755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667238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WPS/Desktop/image7.jpegimage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138548" y="1416206"/>
            <a:ext cx="3358811" cy="190648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45"/>
            <a:ext cx="6165850" cy="72009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安全关键系统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https://photo-static-api.fotomore.com/creative/vcg/400/new/VCG211406875501.jpg?uid=386&amp;timestamp=1734511244&amp;sign=a40613a64d3bf923a8808195fe28f915" descr="泰国，黑客监视手机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9825" r="19825"/>
          <a:stretch>
            <a:fillRect/>
          </a:stretch>
        </p:blipFill>
        <p:spPr>
          <a:xfrm>
            <a:off x="5717064" y="0"/>
            <a:ext cx="6483826" cy="68560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11" h="10797">
                <a:moveTo>
                  <a:pt x="2699" y="0"/>
                </a:moveTo>
                <a:lnTo>
                  <a:pt x="10211" y="0"/>
                </a:lnTo>
                <a:lnTo>
                  <a:pt x="10211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2" name="平行四边形 11"/>
          <p:cNvSpPr/>
          <p:nvPr>
            <p:custDataLst>
              <p:tags r:id="rId6"/>
            </p:custDataLst>
          </p:nvPr>
        </p:nvSpPr>
        <p:spPr>
          <a:xfrm>
            <a:off x="5838825" y="0"/>
            <a:ext cx="1727200" cy="5556885"/>
          </a:xfrm>
          <a:prstGeom prst="parallelogram">
            <a:avLst>
              <a:gd name="adj" fmla="val 84115"/>
            </a:avLst>
          </a:prstGeom>
          <a:gradFill>
            <a:gsLst>
              <a:gs pos="3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7"/>
            </p:custDataLst>
          </p:nvPr>
        </p:nvSpPr>
        <p:spPr>
          <a:xfrm>
            <a:off x="5634990" y="2527935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06776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金融系统、区块链智能合约、军事系统等。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06807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10"/>
            </p:custDataLst>
          </p:nvPr>
        </p:nvSpPr>
        <p:spPr>
          <a:xfrm>
            <a:off x="67290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106776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验证系统是否满足安全属性（如无未授权访问、无敏感信息泄露）。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106807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67290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106776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使用符号执行和</a:t>
            </a:r>
            <a:r>
              <a:rPr lang="en-US" altLang="zh-CN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SMT</a:t>
            </a: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技术验证程序的</a:t>
            </a:r>
            <a:r>
              <a:rPr lang="zh-CN" altLang="en-US" sz="1600" b="1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形式化安全规范</a:t>
            </a: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4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生成具体的反例</a:t>
            </a:r>
            <a:r>
              <a:rPr lang="zh-CN" altLang="en-US" sz="1600" b="1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帮助开发者识别潜在漏洞</a:t>
            </a: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4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106807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67290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7550" y="639445"/>
            <a:ext cx="4140200" cy="791845"/>
          </a:xfrm>
        </p:spPr>
        <p:txBody>
          <a:bodyPr/>
          <a:lstStyle/>
          <a:p>
            <a:r>
              <a:rPr lang="zh-CN" altLang="en-US"/>
              <a:t>静态代码分析</a:t>
            </a:r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-7621" y="-3921"/>
            <a:ext cx="6675740" cy="6874388"/>
          </a:xfrm>
          <a:custGeom>
            <a:avLst/>
            <a:gdLst>
              <a:gd name="connsiteX0" fmla="*/ 0 w 6696695"/>
              <a:gd name="connsiteY0" fmla="*/ 0 h 6882934"/>
              <a:gd name="connsiteX1" fmla="*/ 6172152 w 6696695"/>
              <a:gd name="connsiteY1" fmla="*/ 8546 h 6882934"/>
              <a:gd name="connsiteX2" fmla="*/ 6696695 w 6696695"/>
              <a:gd name="connsiteY2" fmla="*/ 1074493 h 6882934"/>
              <a:gd name="connsiteX3" fmla="*/ 3720514 w 6696695"/>
              <a:gd name="connsiteY3" fmla="*/ 6882934 h 6882934"/>
              <a:gd name="connsiteX4" fmla="*/ 0 w 6696695"/>
              <a:gd name="connsiteY4" fmla="*/ 6882934 h 6882934"/>
              <a:gd name="connsiteX5" fmla="*/ 0 w 6696695"/>
              <a:gd name="connsiteY5" fmla="*/ 0 h 6882934"/>
              <a:gd name="connsiteX0-1" fmla="*/ 0 w 6696695"/>
              <a:gd name="connsiteY0-2" fmla="*/ 0 h 6882934"/>
              <a:gd name="connsiteX1-3" fmla="*/ 6143577 w 6696695"/>
              <a:gd name="connsiteY1-4" fmla="*/ 18071 h 6882934"/>
              <a:gd name="connsiteX2-5" fmla="*/ 6696695 w 6696695"/>
              <a:gd name="connsiteY2-6" fmla="*/ 1074493 h 6882934"/>
              <a:gd name="connsiteX3-7" fmla="*/ 3720514 w 6696695"/>
              <a:gd name="connsiteY3-8" fmla="*/ 6882934 h 6882934"/>
              <a:gd name="connsiteX4-9" fmla="*/ 0 w 6696695"/>
              <a:gd name="connsiteY4-10" fmla="*/ 6882934 h 6882934"/>
              <a:gd name="connsiteX5-11" fmla="*/ 0 w 6696695"/>
              <a:gd name="connsiteY5-12" fmla="*/ 0 h 6882934"/>
              <a:gd name="connsiteX0-13" fmla="*/ 0 w 6677645"/>
              <a:gd name="connsiteY0-14" fmla="*/ 0 h 6882934"/>
              <a:gd name="connsiteX1-15" fmla="*/ 6143577 w 6677645"/>
              <a:gd name="connsiteY1-16" fmla="*/ 18071 h 6882934"/>
              <a:gd name="connsiteX2-17" fmla="*/ 6677645 w 6677645"/>
              <a:gd name="connsiteY2-18" fmla="*/ 1093543 h 6882934"/>
              <a:gd name="connsiteX3-19" fmla="*/ 3720514 w 6677645"/>
              <a:gd name="connsiteY3-20" fmla="*/ 6882934 h 6882934"/>
              <a:gd name="connsiteX4-21" fmla="*/ 0 w 6677645"/>
              <a:gd name="connsiteY4-22" fmla="*/ 6882934 h 6882934"/>
              <a:gd name="connsiteX5-23" fmla="*/ 0 w 6677645"/>
              <a:gd name="connsiteY5-24" fmla="*/ 0 h 6882934"/>
              <a:gd name="connsiteX0-25" fmla="*/ 0 w 6677645"/>
              <a:gd name="connsiteY0-26" fmla="*/ 10504 h 6893438"/>
              <a:gd name="connsiteX1-27" fmla="*/ 6143577 w 6677645"/>
              <a:gd name="connsiteY1-28" fmla="*/ 0 h 6893438"/>
              <a:gd name="connsiteX2-29" fmla="*/ 6677645 w 6677645"/>
              <a:gd name="connsiteY2-30" fmla="*/ 1104047 h 6893438"/>
              <a:gd name="connsiteX3-31" fmla="*/ 3720514 w 6677645"/>
              <a:gd name="connsiteY3-32" fmla="*/ 6893438 h 6893438"/>
              <a:gd name="connsiteX4-33" fmla="*/ 0 w 6677645"/>
              <a:gd name="connsiteY4-34" fmla="*/ 6893438 h 6893438"/>
              <a:gd name="connsiteX5-35" fmla="*/ 0 w 6677645"/>
              <a:gd name="connsiteY5-36" fmla="*/ 10504 h 6893438"/>
              <a:gd name="connsiteX0-37" fmla="*/ 0 w 6685265"/>
              <a:gd name="connsiteY0-38" fmla="*/ 10504 h 6893438"/>
              <a:gd name="connsiteX1-39" fmla="*/ 6143577 w 6685265"/>
              <a:gd name="connsiteY1-40" fmla="*/ 0 h 6893438"/>
              <a:gd name="connsiteX2-41" fmla="*/ 6685265 w 6685265"/>
              <a:gd name="connsiteY2-42" fmla="*/ 1058200 h 6893438"/>
              <a:gd name="connsiteX3-43" fmla="*/ 3720514 w 6685265"/>
              <a:gd name="connsiteY3-44" fmla="*/ 6893438 h 6893438"/>
              <a:gd name="connsiteX4-45" fmla="*/ 0 w 6685265"/>
              <a:gd name="connsiteY4-46" fmla="*/ 6893438 h 6893438"/>
              <a:gd name="connsiteX5-47" fmla="*/ 0 w 6685265"/>
              <a:gd name="connsiteY5-48" fmla="*/ 10504 h 6893438"/>
              <a:gd name="connsiteX0-49" fmla="*/ 0 w 6670025"/>
              <a:gd name="connsiteY0-50" fmla="*/ 10504 h 6893438"/>
              <a:gd name="connsiteX1-51" fmla="*/ 6143577 w 6670025"/>
              <a:gd name="connsiteY1-52" fmla="*/ 0 h 6893438"/>
              <a:gd name="connsiteX2-53" fmla="*/ 6670025 w 6670025"/>
              <a:gd name="connsiteY2-54" fmla="*/ 1065841 h 6893438"/>
              <a:gd name="connsiteX3-55" fmla="*/ 3720514 w 6670025"/>
              <a:gd name="connsiteY3-56" fmla="*/ 6893438 h 6893438"/>
              <a:gd name="connsiteX4-57" fmla="*/ 0 w 6670025"/>
              <a:gd name="connsiteY4-58" fmla="*/ 6893438 h 6893438"/>
              <a:gd name="connsiteX5-59" fmla="*/ 0 w 6670025"/>
              <a:gd name="connsiteY5-60" fmla="*/ 10504 h 6893438"/>
              <a:gd name="connsiteX0-61" fmla="*/ 0 w 6685265"/>
              <a:gd name="connsiteY0-62" fmla="*/ 10504 h 6893438"/>
              <a:gd name="connsiteX1-63" fmla="*/ 6143577 w 6685265"/>
              <a:gd name="connsiteY1-64" fmla="*/ 0 h 6893438"/>
              <a:gd name="connsiteX2-65" fmla="*/ 6685265 w 6685265"/>
              <a:gd name="connsiteY2-66" fmla="*/ 1058200 h 6893438"/>
              <a:gd name="connsiteX3-67" fmla="*/ 3720514 w 6685265"/>
              <a:gd name="connsiteY3-68" fmla="*/ 6893438 h 6893438"/>
              <a:gd name="connsiteX4-69" fmla="*/ 0 w 6685265"/>
              <a:gd name="connsiteY4-70" fmla="*/ 6893438 h 6893438"/>
              <a:gd name="connsiteX5-71" fmla="*/ 0 w 6685265"/>
              <a:gd name="connsiteY5-72" fmla="*/ 10504 h 6893438"/>
              <a:gd name="connsiteX0-73" fmla="*/ 0 w 6685265"/>
              <a:gd name="connsiteY0-74" fmla="*/ 10504 h 6893438"/>
              <a:gd name="connsiteX1-75" fmla="*/ 6158817 w 6685265"/>
              <a:gd name="connsiteY1-76" fmla="*/ 0 h 6893438"/>
              <a:gd name="connsiteX2-77" fmla="*/ 6685265 w 6685265"/>
              <a:gd name="connsiteY2-78" fmla="*/ 1058200 h 6893438"/>
              <a:gd name="connsiteX3-79" fmla="*/ 3720514 w 6685265"/>
              <a:gd name="connsiteY3-80" fmla="*/ 6893438 h 6893438"/>
              <a:gd name="connsiteX4-81" fmla="*/ 0 w 6685265"/>
              <a:gd name="connsiteY4-82" fmla="*/ 6893438 h 6893438"/>
              <a:gd name="connsiteX5-83" fmla="*/ 0 w 6685265"/>
              <a:gd name="connsiteY5-84" fmla="*/ 10504 h 6893438"/>
              <a:gd name="connsiteX0-85" fmla="*/ 0 w 6675740"/>
              <a:gd name="connsiteY0-86" fmla="*/ 10504 h 6893438"/>
              <a:gd name="connsiteX1-87" fmla="*/ 6158817 w 6675740"/>
              <a:gd name="connsiteY1-88" fmla="*/ 0 h 6893438"/>
              <a:gd name="connsiteX2-89" fmla="*/ 6675740 w 6675740"/>
              <a:gd name="connsiteY2-90" fmla="*/ 1070936 h 6893438"/>
              <a:gd name="connsiteX3-91" fmla="*/ 3720514 w 6675740"/>
              <a:gd name="connsiteY3-92" fmla="*/ 6893438 h 6893438"/>
              <a:gd name="connsiteX4-93" fmla="*/ 0 w 6675740"/>
              <a:gd name="connsiteY4-94" fmla="*/ 6893438 h 6893438"/>
              <a:gd name="connsiteX5-95" fmla="*/ 0 w 6675740"/>
              <a:gd name="connsiteY5-96" fmla="*/ 10504 h 6893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675740" h="6893438">
                <a:moveTo>
                  <a:pt x="0" y="10504"/>
                </a:moveTo>
                <a:lnTo>
                  <a:pt x="6158817" y="0"/>
                </a:lnTo>
                <a:lnTo>
                  <a:pt x="6675740" y="1070936"/>
                </a:lnTo>
                <a:lnTo>
                  <a:pt x="3720514" y="6893438"/>
                </a:lnTo>
                <a:lnTo>
                  <a:pt x="0" y="6893438"/>
                </a:lnTo>
                <a:lnTo>
                  <a:pt x="0" y="10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>
            <a:off x="1113049" y="4181549"/>
            <a:ext cx="4982951" cy="2688918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-1" y="0"/>
            <a:ext cx="21166" cy="21166"/>
          </a:xfrm>
          <a:custGeom>
            <a:avLst/>
            <a:gdLst/>
            <a:ahLst/>
            <a:cxnLst/>
            <a:rect l="l" t="t" r="r" b="b"/>
            <a:pathLst>
              <a:path w="21166" h="21166"/>
            </a:pathLst>
          </a:custGeom>
          <a:solidFill>
            <a:srgbClr val="AF4343"/>
          </a:solidFill>
          <a:ln w="211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5" name="https://photo-static-api.fotomore.com/creative/vcg/veer/400/new/VCG41N153091327.jpg?uid=386&amp;timestamp=1734511268&amp;sign=e5456569584da505232df63b687de5f1" descr="c++代码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628" r="1628"/>
          <a:stretch>
            <a:fillRect/>
          </a:stretch>
        </p:blipFill>
        <p:spPr>
          <a:xfrm>
            <a:off x="-7621" y="0"/>
            <a:ext cx="6509315" cy="6727759"/>
          </a:xfrm>
          <a:custGeom>
            <a:avLst/>
            <a:gdLst>
              <a:gd name="connsiteX0" fmla="*/ 0 w 6036099"/>
              <a:gd name="connsiteY0" fmla="*/ 0 h 6238663"/>
              <a:gd name="connsiteX1" fmla="*/ 5549689 w 6036099"/>
              <a:gd name="connsiteY1" fmla="*/ 0 h 6238663"/>
              <a:gd name="connsiteX2" fmla="*/ 6036099 w 6036099"/>
              <a:gd name="connsiteY2" fmla="*/ 986790 h 6238663"/>
              <a:gd name="connsiteX3" fmla="*/ 3351742 w 6036099"/>
              <a:gd name="connsiteY3" fmla="*/ 6238663 h 6238663"/>
              <a:gd name="connsiteX4" fmla="*/ 0 w 6036099"/>
              <a:gd name="connsiteY4" fmla="*/ 6238663 h 623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099" h="6238663">
                <a:moveTo>
                  <a:pt x="0" y="0"/>
                </a:moveTo>
                <a:lnTo>
                  <a:pt x="5549689" y="0"/>
                </a:lnTo>
                <a:lnTo>
                  <a:pt x="6036099" y="986790"/>
                </a:lnTo>
                <a:lnTo>
                  <a:pt x="3351742" y="6238663"/>
                </a:lnTo>
                <a:lnTo>
                  <a:pt x="0" y="6238663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706724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开发阶段的软件代码质量控制。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06755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椭圆 3"/>
          <p:cNvSpPr/>
          <p:nvPr>
            <p:custDataLst>
              <p:tags r:id="rId9"/>
            </p:custDataLst>
          </p:nvPr>
        </p:nvSpPr>
        <p:spPr>
          <a:xfrm>
            <a:off x="667238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706724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发现程序中的逻辑错误和潜在</a:t>
            </a:r>
            <a:r>
              <a:rPr lang="en-US" altLang="zh-CN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Bug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，如数组越界、空指针解引用、内存泄漏等。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06755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667238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706724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自动化分析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，提高代码审查效率。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提供具体的错误路径和修复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建议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706755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667238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6165850" cy="72009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软件回归测试和优化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https://photo-static-api.fotomore.com/creative/vcg/veer/400/new/VCG41N636493848.jpg?uid=386&amp;timestamp=1734511306&amp;sign=89f02d31eda361acb9833d383c1f2d03" descr="铀235核素分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8487" r="18487"/>
          <a:stretch>
            <a:fillRect/>
          </a:stretch>
        </p:blipFill>
        <p:spPr>
          <a:xfrm>
            <a:off x="5717064" y="0"/>
            <a:ext cx="6483826" cy="68560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11" h="10797">
                <a:moveTo>
                  <a:pt x="2699" y="0"/>
                </a:moveTo>
                <a:lnTo>
                  <a:pt x="10211" y="0"/>
                </a:lnTo>
                <a:lnTo>
                  <a:pt x="10211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2" name="平行四边形 11"/>
          <p:cNvSpPr/>
          <p:nvPr>
            <p:custDataLst>
              <p:tags r:id="rId4"/>
            </p:custDataLst>
          </p:nvPr>
        </p:nvSpPr>
        <p:spPr>
          <a:xfrm>
            <a:off x="5838825" y="0"/>
            <a:ext cx="1727200" cy="5556885"/>
          </a:xfrm>
          <a:prstGeom prst="parallelogram">
            <a:avLst>
              <a:gd name="adj" fmla="val 84115"/>
            </a:avLst>
          </a:prstGeom>
          <a:gradFill>
            <a:gsLst>
              <a:gs pos="3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5"/>
            </p:custDataLst>
          </p:nvPr>
        </p:nvSpPr>
        <p:spPr>
          <a:xfrm>
            <a:off x="5634990" y="2527935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06776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适用于敏捷开发和持续集成，用于代码更新验证。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06807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8"/>
            </p:custDataLst>
          </p:nvPr>
        </p:nvSpPr>
        <p:spPr>
          <a:xfrm>
            <a:off x="67290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06776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旨在检查新改动是否引入错误，确保符合原有设计。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06807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67290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06776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结合自动化测试工具，提高测试效率，降低手动测试需求。</a:t>
            </a:r>
            <a:endParaRPr lang="zh-CN" altLang="en-US" sz="14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06807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4"/>
            </p:custDataLst>
          </p:nvPr>
        </p:nvSpPr>
        <p:spPr>
          <a:xfrm>
            <a:off x="67290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7550" y="639445"/>
            <a:ext cx="4140200" cy="791845"/>
          </a:xfrm>
        </p:spPr>
        <p:txBody>
          <a:bodyPr/>
          <a:lstStyle/>
          <a:p>
            <a:r>
              <a:rPr lang="zh-CN" altLang="en-US"/>
              <a:t>学术研究与教学</a:t>
            </a:r>
            <a:endParaRPr lang="zh-CN" altLang="en-US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-7621" y="-3921"/>
            <a:ext cx="6675740" cy="6874388"/>
          </a:xfrm>
          <a:custGeom>
            <a:avLst/>
            <a:gdLst>
              <a:gd name="connsiteX0" fmla="*/ 0 w 6696695"/>
              <a:gd name="connsiteY0" fmla="*/ 0 h 6882934"/>
              <a:gd name="connsiteX1" fmla="*/ 6172152 w 6696695"/>
              <a:gd name="connsiteY1" fmla="*/ 8546 h 6882934"/>
              <a:gd name="connsiteX2" fmla="*/ 6696695 w 6696695"/>
              <a:gd name="connsiteY2" fmla="*/ 1074493 h 6882934"/>
              <a:gd name="connsiteX3" fmla="*/ 3720514 w 6696695"/>
              <a:gd name="connsiteY3" fmla="*/ 6882934 h 6882934"/>
              <a:gd name="connsiteX4" fmla="*/ 0 w 6696695"/>
              <a:gd name="connsiteY4" fmla="*/ 6882934 h 6882934"/>
              <a:gd name="connsiteX5" fmla="*/ 0 w 6696695"/>
              <a:gd name="connsiteY5" fmla="*/ 0 h 6882934"/>
              <a:gd name="connsiteX0-1" fmla="*/ 0 w 6696695"/>
              <a:gd name="connsiteY0-2" fmla="*/ 0 h 6882934"/>
              <a:gd name="connsiteX1-3" fmla="*/ 6143577 w 6696695"/>
              <a:gd name="connsiteY1-4" fmla="*/ 18071 h 6882934"/>
              <a:gd name="connsiteX2-5" fmla="*/ 6696695 w 6696695"/>
              <a:gd name="connsiteY2-6" fmla="*/ 1074493 h 6882934"/>
              <a:gd name="connsiteX3-7" fmla="*/ 3720514 w 6696695"/>
              <a:gd name="connsiteY3-8" fmla="*/ 6882934 h 6882934"/>
              <a:gd name="connsiteX4-9" fmla="*/ 0 w 6696695"/>
              <a:gd name="connsiteY4-10" fmla="*/ 6882934 h 6882934"/>
              <a:gd name="connsiteX5-11" fmla="*/ 0 w 6696695"/>
              <a:gd name="connsiteY5-12" fmla="*/ 0 h 6882934"/>
              <a:gd name="connsiteX0-13" fmla="*/ 0 w 6677645"/>
              <a:gd name="connsiteY0-14" fmla="*/ 0 h 6882934"/>
              <a:gd name="connsiteX1-15" fmla="*/ 6143577 w 6677645"/>
              <a:gd name="connsiteY1-16" fmla="*/ 18071 h 6882934"/>
              <a:gd name="connsiteX2-17" fmla="*/ 6677645 w 6677645"/>
              <a:gd name="connsiteY2-18" fmla="*/ 1093543 h 6882934"/>
              <a:gd name="connsiteX3-19" fmla="*/ 3720514 w 6677645"/>
              <a:gd name="connsiteY3-20" fmla="*/ 6882934 h 6882934"/>
              <a:gd name="connsiteX4-21" fmla="*/ 0 w 6677645"/>
              <a:gd name="connsiteY4-22" fmla="*/ 6882934 h 6882934"/>
              <a:gd name="connsiteX5-23" fmla="*/ 0 w 6677645"/>
              <a:gd name="connsiteY5-24" fmla="*/ 0 h 6882934"/>
              <a:gd name="connsiteX0-25" fmla="*/ 0 w 6677645"/>
              <a:gd name="connsiteY0-26" fmla="*/ 10504 h 6893438"/>
              <a:gd name="connsiteX1-27" fmla="*/ 6143577 w 6677645"/>
              <a:gd name="connsiteY1-28" fmla="*/ 0 h 6893438"/>
              <a:gd name="connsiteX2-29" fmla="*/ 6677645 w 6677645"/>
              <a:gd name="connsiteY2-30" fmla="*/ 1104047 h 6893438"/>
              <a:gd name="connsiteX3-31" fmla="*/ 3720514 w 6677645"/>
              <a:gd name="connsiteY3-32" fmla="*/ 6893438 h 6893438"/>
              <a:gd name="connsiteX4-33" fmla="*/ 0 w 6677645"/>
              <a:gd name="connsiteY4-34" fmla="*/ 6893438 h 6893438"/>
              <a:gd name="connsiteX5-35" fmla="*/ 0 w 6677645"/>
              <a:gd name="connsiteY5-36" fmla="*/ 10504 h 6893438"/>
              <a:gd name="connsiteX0-37" fmla="*/ 0 w 6685265"/>
              <a:gd name="connsiteY0-38" fmla="*/ 10504 h 6893438"/>
              <a:gd name="connsiteX1-39" fmla="*/ 6143577 w 6685265"/>
              <a:gd name="connsiteY1-40" fmla="*/ 0 h 6893438"/>
              <a:gd name="connsiteX2-41" fmla="*/ 6685265 w 6685265"/>
              <a:gd name="connsiteY2-42" fmla="*/ 1058200 h 6893438"/>
              <a:gd name="connsiteX3-43" fmla="*/ 3720514 w 6685265"/>
              <a:gd name="connsiteY3-44" fmla="*/ 6893438 h 6893438"/>
              <a:gd name="connsiteX4-45" fmla="*/ 0 w 6685265"/>
              <a:gd name="connsiteY4-46" fmla="*/ 6893438 h 6893438"/>
              <a:gd name="connsiteX5-47" fmla="*/ 0 w 6685265"/>
              <a:gd name="connsiteY5-48" fmla="*/ 10504 h 6893438"/>
              <a:gd name="connsiteX0-49" fmla="*/ 0 w 6670025"/>
              <a:gd name="connsiteY0-50" fmla="*/ 10504 h 6893438"/>
              <a:gd name="connsiteX1-51" fmla="*/ 6143577 w 6670025"/>
              <a:gd name="connsiteY1-52" fmla="*/ 0 h 6893438"/>
              <a:gd name="connsiteX2-53" fmla="*/ 6670025 w 6670025"/>
              <a:gd name="connsiteY2-54" fmla="*/ 1065841 h 6893438"/>
              <a:gd name="connsiteX3-55" fmla="*/ 3720514 w 6670025"/>
              <a:gd name="connsiteY3-56" fmla="*/ 6893438 h 6893438"/>
              <a:gd name="connsiteX4-57" fmla="*/ 0 w 6670025"/>
              <a:gd name="connsiteY4-58" fmla="*/ 6893438 h 6893438"/>
              <a:gd name="connsiteX5-59" fmla="*/ 0 w 6670025"/>
              <a:gd name="connsiteY5-60" fmla="*/ 10504 h 6893438"/>
              <a:gd name="connsiteX0-61" fmla="*/ 0 w 6685265"/>
              <a:gd name="connsiteY0-62" fmla="*/ 10504 h 6893438"/>
              <a:gd name="connsiteX1-63" fmla="*/ 6143577 w 6685265"/>
              <a:gd name="connsiteY1-64" fmla="*/ 0 h 6893438"/>
              <a:gd name="connsiteX2-65" fmla="*/ 6685265 w 6685265"/>
              <a:gd name="connsiteY2-66" fmla="*/ 1058200 h 6893438"/>
              <a:gd name="connsiteX3-67" fmla="*/ 3720514 w 6685265"/>
              <a:gd name="connsiteY3-68" fmla="*/ 6893438 h 6893438"/>
              <a:gd name="connsiteX4-69" fmla="*/ 0 w 6685265"/>
              <a:gd name="connsiteY4-70" fmla="*/ 6893438 h 6893438"/>
              <a:gd name="connsiteX5-71" fmla="*/ 0 w 6685265"/>
              <a:gd name="connsiteY5-72" fmla="*/ 10504 h 6893438"/>
              <a:gd name="connsiteX0-73" fmla="*/ 0 w 6685265"/>
              <a:gd name="connsiteY0-74" fmla="*/ 10504 h 6893438"/>
              <a:gd name="connsiteX1-75" fmla="*/ 6158817 w 6685265"/>
              <a:gd name="connsiteY1-76" fmla="*/ 0 h 6893438"/>
              <a:gd name="connsiteX2-77" fmla="*/ 6685265 w 6685265"/>
              <a:gd name="connsiteY2-78" fmla="*/ 1058200 h 6893438"/>
              <a:gd name="connsiteX3-79" fmla="*/ 3720514 w 6685265"/>
              <a:gd name="connsiteY3-80" fmla="*/ 6893438 h 6893438"/>
              <a:gd name="connsiteX4-81" fmla="*/ 0 w 6685265"/>
              <a:gd name="connsiteY4-82" fmla="*/ 6893438 h 6893438"/>
              <a:gd name="connsiteX5-83" fmla="*/ 0 w 6685265"/>
              <a:gd name="connsiteY5-84" fmla="*/ 10504 h 6893438"/>
              <a:gd name="connsiteX0-85" fmla="*/ 0 w 6675740"/>
              <a:gd name="connsiteY0-86" fmla="*/ 10504 h 6893438"/>
              <a:gd name="connsiteX1-87" fmla="*/ 6158817 w 6675740"/>
              <a:gd name="connsiteY1-88" fmla="*/ 0 h 6893438"/>
              <a:gd name="connsiteX2-89" fmla="*/ 6675740 w 6675740"/>
              <a:gd name="connsiteY2-90" fmla="*/ 1070936 h 6893438"/>
              <a:gd name="connsiteX3-91" fmla="*/ 3720514 w 6675740"/>
              <a:gd name="connsiteY3-92" fmla="*/ 6893438 h 6893438"/>
              <a:gd name="connsiteX4-93" fmla="*/ 0 w 6675740"/>
              <a:gd name="connsiteY4-94" fmla="*/ 6893438 h 6893438"/>
              <a:gd name="connsiteX5-95" fmla="*/ 0 w 6675740"/>
              <a:gd name="connsiteY5-96" fmla="*/ 10504 h 6893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675740" h="6893438">
                <a:moveTo>
                  <a:pt x="0" y="10504"/>
                </a:moveTo>
                <a:lnTo>
                  <a:pt x="6158817" y="0"/>
                </a:lnTo>
                <a:lnTo>
                  <a:pt x="6675740" y="1070936"/>
                </a:lnTo>
                <a:lnTo>
                  <a:pt x="3720514" y="6893438"/>
                </a:lnTo>
                <a:lnTo>
                  <a:pt x="0" y="6893438"/>
                </a:lnTo>
                <a:lnTo>
                  <a:pt x="0" y="10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>
            <a:off x="1113049" y="4181549"/>
            <a:ext cx="4982951" cy="2688918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-1" y="0"/>
            <a:ext cx="21166" cy="21166"/>
          </a:xfrm>
          <a:custGeom>
            <a:avLst/>
            <a:gdLst/>
            <a:ahLst/>
            <a:cxnLst/>
            <a:rect l="l" t="t" r="r" b="b"/>
            <a:pathLst>
              <a:path w="21166" h="21166"/>
            </a:pathLst>
          </a:custGeom>
          <a:solidFill>
            <a:srgbClr val="AF4343"/>
          </a:solidFill>
          <a:ln w="211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5" name="https://photo-static-api.fotomore.com/creative/vcg/400/new/VCG41N825187856.jpg?uid=386&amp;timestamp=1734511339&amp;sign=176dbeff0dedaa31acf90a9d8b96f522" descr="编码过程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7706" r="17706"/>
          <a:stretch>
            <a:fillRect/>
          </a:stretch>
        </p:blipFill>
        <p:spPr>
          <a:xfrm>
            <a:off x="-7621" y="0"/>
            <a:ext cx="6509315" cy="6727759"/>
          </a:xfrm>
          <a:custGeom>
            <a:avLst/>
            <a:gdLst>
              <a:gd name="connsiteX0" fmla="*/ 0 w 6036099"/>
              <a:gd name="connsiteY0" fmla="*/ 0 h 6238663"/>
              <a:gd name="connsiteX1" fmla="*/ 5549689 w 6036099"/>
              <a:gd name="connsiteY1" fmla="*/ 0 h 6238663"/>
              <a:gd name="connsiteX2" fmla="*/ 6036099 w 6036099"/>
              <a:gd name="connsiteY2" fmla="*/ 986790 h 6238663"/>
              <a:gd name="connsiteX3" fmla="*/ 3351742 w 6036099"/>
              <a:gd name="connsiteY3" fmla="*/ 6238663 h 6238663"/>
              <a:gd name="connsiteX4" fmla="*/ 0 w 6036099"/>
              <a:gd name="connsiteY4" fmla="*/ 6238663 h 623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099" h="6238663">
                <a:moveTo>
                  <a:pt x="0" y="0"/>
                </a:moveTo>
                <a:lnTo>
                  <a:pt x="5549689" y="0"/>
                </a:lnTo>
                <a:lnTo>
                  <a:pt x="6036099" y="986790"/>
                </a:lnTo>
                <a:lnTo>
                  <a:pt x="3351742" y="6238663"/>
                </a:lnTo>
                <a:lnTo>
                  <a:pt x="0" y="6238663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7067240" y="204002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程序分析、形式化方法、符号执行等研究领域；软件验证课程。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067550" y="161376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应用场景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椭圆 3"/>
          <p:cNvSpPr/>
          <p:nvPr>
            <p:custDataLst>
              <p:tags r:id="rId9"/>
            </p:custDataLst>
          </p:nvPr>
        </p:nvSpPr>
        <p:spPr>
          <a:xfrm>
            <a:off x="6672384" y="171364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7067240" y="3653979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探索新的验证方法，或用于教学演示程序验证的基本原理和技术。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067550" y="3227721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目标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6672384" y="3327603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7067240" y="5267934"/>
            <a:ext cx="4451984" cy="8685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开源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工具，便于二次开发和实验研究。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支持多种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SMT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求解器，便于研究求解技术的</a:t>
            </a:r>
            <a:r>
              <a:rPr lang="zh-CN" altLang="en-US" sz="1600" b="1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性能对比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7067550" y="4841676"/>
            <a:ext cx="445198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优势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6672384" y="4941558"/>
            <a:ext cx="321310" cy="32131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ea"/>
                <a:ea typeface="+mj-ea"/>
              </a:rPr>
              <a:t>思考</a:t>
            </a:r>
            <a:endParaRPr lang="zh-CN" altLang="en-US"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对ESBMC的思考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结合符号执行和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SMT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求解，</a:t>
            </a:r>
            <a:r>
              <a:rPr lang="zh-CN" altLang="en-US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精准检测程序错误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支持上下文限制，</a:t>
            </a: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适用于多线程程序和嵌入式系统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验证。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生成详细反例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，便于错误定位和修复。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优势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007235" y="3545840"/>
            <a:ext cx="7941945" cy="10534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大型程序性能受限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，状态空间可能爆炸。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对现代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C++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特性和动态行为</a:t>
            </a: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支持不足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高度依赖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SMT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求解器，复杂问题验证</a:t>
            </a: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效率有限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219325" y="3078480"/>
            <a:ext cx="772985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局限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0256341" y="314528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141111" y="5146959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优化多线程分析和性能，</a:t>
            </a: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扩展语言支持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引入机器学习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辅助验证，提升效率。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拓展</a:t>
            </a:r>
            <a:r>
              <a:rPr lang="zh-CN" altLang="en-US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领域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至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IoT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等，增强实际应用能力。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改进方向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ym typeface="+mn-ea"/>
              </a:rPr>
              <a:t>汇报人: 周泽楷，张继开，褚思诺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ea"/>
                <a:ea typeface="+mj-ea"/>
              </a:rPr>
              <a:t>目录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序号"/>
          <p:cNvSpPr txBox="1"/>
          <p:nvPr>
            <p:custDataLst>
              <p:tags r:id="rId2"/>
            </p:custDataLst>
          </p:nvPr>
        </p:nvSpPr>
        <p:spPr>
          <a:xfrm>
            <a:off x="946785" y="2937510"/>
            <a:ext cx="2204085" cy="84264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algn="l"/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 Bold" panose="00000800000000000000" charset="-122"/>
                <a:sym typeface="+mn-ea"/>
              </a:rPr>
              <a:t>01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effectLst/>
              <a:latin typeface="+mj-ea"/>
              <a:ea typeface="+mj-ea"/>
              <a:cs typeface="MiSans Bold" panose="00000800000000000000" charset="-122"/>
              <a:sym typeface="+mn-ea"/>
            </a:endParaRPr>
          </a:p>
        </p:txBody>
      </p:sp>
      <p:sp>
        <p:nvSpPr>
          <p:cNvPr id="28" name="标题"/>
          <p:cNvSpPr txBox="1"/>
          <p:nvPr>
            <p:custDataLst>
              <p:tags r:id="rId3"/>
            </p:custDataLst>
          </p:nvPr>
        </p:nvSpPr>
        <p:spPr>
          <a:xfrm>
            <a:off x="946785" y="4387850"/>
            <a:ext cx="2203450" cy="104760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cs typeface="+mj-ea"/>
                <a:sym typeface="MiSans Bold" panose="00000800000000000000" charset="-122"/>
              </a:rPr>
              <a:t>Esbmc简介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  <a:cs typeface="+mj-ea"/>
              <a:sym typeface="MiSans Bold" panose="00000800000000000000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4"/>
            </p:custDataLst>
          </p:nvPr>
        </p:nvCxnSpPr>
        <p:spPr>
          <a:xfrm>
            <a:off x="1046480" y="4017010"/>
            <a:ext cx="59436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序号"/>
          <p:cNvSpPr txBox="1"/>
          <p:nvPr>
            <p:custDataLst>
              <p:tags r:id="rId5"/>
            </p:custDataLst>
          </p:nvPr>
        </p:nvSpPr>
        <p:spPr>
          <a:xfrm>
            <a:off x="3630930" y="2937510"/>
            <a:ext cx="2204085" cy="84264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 Bold" panose="00000800000000000000" charset="-122"/>
                <a:sym typeface="+mn-ea"/>
              </a:rPr>
              <a:t>02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effectLst/>
              <a:latin typeface="+mj-ea"/>
              <a:ea typeface="+mj-ea"/>
              <a:cs typeface="MiSans Bold" panose="00000800000000000000" charset="-122"/>
              <a:sym typeface="+mn-ea"/>
            </a:endParaRPr>
          </a:p>
        </p:txBody>
      </p:sp>
      <p:sp>
        <p:nvSpPr>
          <p:cNvPr id="39" name="标题"/>
          <p:cNvSpPr txBox="1"/>
          <p:nvPr>
            <p:custDataLst>
              <p:tags r:id="rId6"/>
            </p:custDataLst>
          </p:nvPr>
        </p:nvSpPr>
        <p:spPr>
          <a:xfrm>
            <a:off x="3630930" y="4387850"/>
            <a:ext cx="2203450" cy="104760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cs typeface="+mj-ea"/>
                <a:sym typeface="MiSans Bold" panose="00000800000000000000" charset="-122"/>
              </a:rPr>
              <a:t>Esbmc原理和示例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  <a:cs typeface="+mj-ea"/>
              <a:sym typeface="MiSans Bold" panose="00000800000000000000" charset="-122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7"/>
            </p:custDataLst>
          </p:nvPr>
        </p:nvCxnSpPr>
        <p:spPr>
          <a:xfrm>
            <a:off x="3730625" y="4017010"/>
            <a:ext cx="59436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序号"/>
          <p:cNvSpPr txBox="1"/>
          <p:nvPr>
            <p:custDataLst>
              <p:tags r:id="rId8"/>
            </p:custDataLst>
          </p:nvPr>
        </p:nvSpPr>
        <p:spPr>
          <a:xfrm>
            <a:off x="6315075" y="2937510"/>
            <a:ext cx="2204085" cy="84264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 Bold" panose="00000800000000000000" charset="-122"/>
                <a:sym typeface="+mn-ea"/>
              </a:rPr>
              <a:t>03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effectLst/>
              <a:latin typeface="+mj-ea"/>
              <a:ea typeface="+mj-ea"/>
              <a:cs typeface="MiSans Bold" panose="00000800000000000000" charset="-122"/>
              <a:sym typeface="+mn-ea"/>
            </a:endParaRPr>
          </a:p>
        </p:txBody>
      </p:sp>
      <p:sp>
        <p:nvSpPr>
          <p:cNvPr id="47" name="标题"/>
          <p:cNvSpPr txBox="1"/>
          <p:nvPr>
            <p:custDataLst>
              <p:tags r:id="rId9"/>
            </p:custDataLst>
          </p:nvPr>
        </p:nvSpPr>
        <p:spPr>
          <a:xfrm>
            <a:off x="6315075" y="4387850"/>
            <a:ext cx="2203450" cy="104760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cs typeface="+mj-ea"/>
                <a:sym typeface="MiSans Bold" panose="00000800000000000000" charset="-122"/>
              </a:rPr>
              <a:t>Esbmc的应用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  <a:cs typeface="+mj-ea"/>
              <a:sym typeface="MiSans Bold" panose="000008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0"/>
            </p:custDataLst>
          </p:nvPr>
        </p:nvCxnSpPr>
        <p:spPr>
          <a:xfrm>
            <a:off x="6414770" y="4017010"/>
            <a:ext cx="59436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序号"/>
          <p:cNvSpPr txBox="1"/>
          <p:nvPr>
            <p:custDataLst>
              <p:tags r:id="rId11"/>
            </p:custDataLst>
          </p:nvPr>
        </p:nvSpPr>
        <p:spPr>
          <a:xfrm>
            <a:off x="8999220" y="2937510"/>
            <a:ext cx="2204085" cy="84264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 Bold" panose="00000800000000000000" charset="-122"/>
                <a:sym typeface="+mn-ea"/>
              </a:rPr>
              <a:t>04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effectLst/>
              <a:latin typeface="+mj-ea"/>
              <a:ea typeface="+mj-ea"/>
              <a:cs typeface="MiSans Bold" panose="00000800000000000000" charset="-122"/>
              <a:sym typeface="+mn-ea"/>
            </a:endParaRPr>
          </a:p>
        </p:txBody>
      </p:sp>
      <p:sp>
        <p:nvSpPr>
          <p:cNvPr id="53" name="标题"/>
          <p:cNvSpPr txBox="1"/>
          <p:nvPr>
            <p:custDataLst>
              <p:tags r:id="rId12"/>
            </p:custDataLst>
          </p:nvPr>
        </p:nvSpPr>
        <p:spPr>
          <a:xfrm>
            <a:off x="8999220" y="4387850"/>
            <a:ext cx="2203450" cy="1047600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  <a:cs typeface="+mj-ea"/>
                <a:sym typeface="MiSans Bold" panose="00000800000000000000" charset="-122"/>
              </a:rPr>
              <a:t>思考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  <a:cs typeface="+mj-ea"/>
              <a:sym typeface="MiSans Bold" panose="00000800000000000000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3"/>
            </p:custDataLst>
          </p:nvPr>
        </p:nvCxnSpPr>
        <p:spPr>
          <a:xfrm>
            <a:off x="9098915" y="4017010"/>
            <a:ext cx="59436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ea"/>
                <a:ea typeface="+mj-ea"/>
                <a:cs typeface="+mj-ea"/>
              </a:rPr>
              <a:t>Esbmc简介</a:t>
            </a:r>
            <a:endParaRPr lang="zh-CN" altLang="en-US">
              <a:latin typeface="+mj-ea"/>
              <a:ea typeface="+mj-ea"/>
              <a:cs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80a448e5-bcef-11ef-bb90-664124b47332.jpg80a448e5-bcef-11ef-bb90-664124b4733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ESBMC工具详解</a:t>
            </a: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47105" y="1353820"/>
            <a:ext cx="4978400" cy="741680"/>
            <a:chOff x="9623" y="2132"/>
            <a:chExt cx="7840" cy="1168"/>
          </a:xfrm>
        </p:grpSpPr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9623" y="2506"/>
              <a:ext cx="7841" cy="794"/>
            </a:xfrm>
            <a:prstGeom prst="rect">
              <a:avLst/>
            </a:prstGeom>
            <a:noFill/>
          </p:spPr>
          <p:txBody>
            <a:bodyPr wrap="square" lIns="360045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基于SMT的模型检测工具，验证C/C++程序安全性。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5"/>
              </p:custDataLst>
            </p:nvPr>
          </p:nvSpPr>
          <p:spPr>
            <a:xfrm>
              <a:off x="9623" y="2132"/>
              <a:ext cx="7841" cy="37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charset="0"/>
                <a:buChar char="l"/>
              </a:pPr>
              <a:r>
                <a:rPr lang="zh-CN" altLang="en-US" sz="1600" b="1">
                  <a:solidFill>
                    <a:schemeClr val="accent1"/>
                  </a:solidFill>
                  <a:latin typeface="+mn-ea"/>
                  <a:cs typeface="+mn-ea"/>
                </a:rPr>
                <a:t>ESBMC概述</a:t>
              </a:r>
              <a:endParaRPr lang="zh-CN" altLang="en-US" sz="16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47105" y="3294380"/>
            <a:ext cx="4979670" cy="741680"/>
            <a:chOff x="9623" y="3472"/>
            <a:chExt cx="7842" cy="1168"/>
          </a:xfrm>
        </p:grpSpPr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9623" y="3846"/>
              <a:ext cx="7842" cy="794"/>
            </a:xfrm>
            <a:prstGeom prst="rect">
              <a:avLst/>
            </a:prstGeom>
            <a:noFill/>
          </p:spPr>
          <p:txBody>
            <a:bodyPr wrap="square" lIns="360045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检测数组越界、空指针解引用、内存泄漏和线程竞争等潜在问题。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9623" y="3472"/>
              <a:ext cx="7841" cy="37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charset="0"/>
                <a:buChar char="l"/>
              </a:pPr>
              <a:r>
                <a:rPr lang="zh-CN" altLang="en-US" sz="1600" b="1">
                  <a:solidFill>
                    <a:schemeClr val="accent1"/>
                  </a:solidFill>
                  <a:latin typeface="+mn-ea"/>
                  <a:cs typeface="+mn-ea"/>
                </a:rPr>
                <a:t>功能特性</a:t>
              </a:r>
              <a:endParaRPr lang="zh-CN" altLang="en-US" sz="16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47105" y="5234940"/>
            <a:ext cx="4978400" cy="741680"/>
            <a:chOff x="9623" y="4812"/>
            <a:chExt cx="7840" cy="1168"/>
          </a:xfrm>
        </p:grpSpPr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623" y="5186"/>
              <a:ext cx="7841" cy="794"/>
            </a:xfrm>
            <a:prstGeom prst="rect">
              <a:avLst/>
            </a:prstGeom>
            <a:noFill/>
          </p:spPr>
          <p:txBody>
            <a:bodyPr wrap="square" lIns="360045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适用于嵌入式系统和安全关键软件验证。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>
            <a:xfrm>
              <a:off x="9623" y="4812"/>
              <a:ext cx="7841" cy="37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charset="0"/>
                <a:buChar char="l"/>
              </a:pPr>
              <a:r>
                <a:rPr lang="zh-CN" altLang="en-US" sz="1600" b="1">
                  <a:solidFill>
                    <a:schemeClr val="accent1"/>
                  </a:solidFill>
                  <a:latin typeface="+mn-ea"/>
                  <a:cs typeface="+mn-ea"/>
                </a:rPr>
                <a:t>适用场景</a:t>
              </a:r>
              <a:endParaRPr lang="zh-CN" altLang="en-US" sz="16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47105" y="2324100"/>
            <a:ext cx="4978400" cy="741680"/>
            <a:chOff x="9623" y="6153"/>
            <a:chExt cx="7840" cy="1168"/>
          </a:xfrm>
        </p:grpSpPr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9623" y="6527"/>
              <a:ext cx="7841" cy="794"/>
            </a:xfrm>
            <a:prstGeom prst="rect">
              <a:avLst/>
            </a:prstGeom>
            <a:noFill/>
          </p:spPr>
          <p:txBody>
            <a:bodyPr wrap="square" lIns="360045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利用符号执行和SMT求解器检测程序错误。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1"/>
              </p:custDataLst>
            </p:nvPr>
          </p:nvSpPr>
          <p:spPr>
            <a:xfrm>
              <a:off x="9623" y="6153"/>
              <a:ext cx="7841" cy="37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charset="0"/>
                <a:buChar char="l"/>
              </a:pPr>
              <a:r>
                <a:rPr lang="zh-CN" altLang="en-US" sz="1600" b="1">
                  <a:solidFill>
                    <a:schemeClr val="accent1"/>
                  </a:solidFill>
                  <a:latin typeface="+mn-ea"/>
                  <a:cs typeface="+mn-ea"/>
                </a:rPr>
                <a:t>技术原理</a:t>
              </a:r>
              <a:endParaRPr lang="zh-CN" altLang="en-US" sz="16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47105" y="4264660"/>
            <a:ext cx="4978400" cy="741680"/>
            <a:chOff x="9623" y="7493"/>
            <a:chExt cx="7840" cy="1168"/>
          </a:xfrm>
        </p:grpSpPr>
        <p:sp>
          <p:nvSpPr>
            <p:cNvPr id="21" name="矩形 20"/>
            <p:cNvSpPr/>
            <p:nvPr>
              <p:custDataLst>
                <p:tags r:id="rId12"/>
              </p:custDataLst>
            </p:nvPr>
          </p:nvSpPr>
          <p:spPr>
            <a:xfrm>
              <a:off x="9623" y="7867"/>
              <a:ext cx="7841" cy="794"/>
            </a:xfrm>
            <a:prstGeom prst="rect">
              <a:avLst/>
            </a:prstGeom>
            <a:noFill/>
          </p:spPr>
          <p:txBody>
            <a:bodyPr wrap="square" lIns="360045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支持上下文限制模型检测，处理复杂内存操作，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  <a:sym typeface="+mn-ea"/>
                </a:rPr>
                <a:t>自动生成详细错误反例，辅助问题定位。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9623" y="7493"/>
              <a:ext cx="7841" cy="37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charset="0"/>
                <a:buChar char="l"/>
              </a:pPr>
              <a:r>
                <a:rPr lang="zh-CN" altLang="en-US" sz="1600" b="1">
                  <a:solidFill>
                    <a:schemeClr val="accent1"/>
                  </a:solidFill>
                  <a:latin typeface="+mn-ea"/>
                  <a:cs typeface="+mn-ea"/>
                </a:rPr>
                <a:t>模型特点</a:t>
              </a:r>
              <a:endParaRPr lang="zh-CN" altLang="en-US" sz="16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 flipH="1">
            <a:off x="6095998" y="1398587"/>
            <a:ext cx="5399999" cy="4875213"/>
          </a:xfrm>
          <a:custGeom>
            <a:avLst/>
            <a:gdLst>
              <a:gd name="connsiteX0" fmla="*/ 209537 w 5196591"/>
              <a:gd name="connsiteY0" fmla="*/ 0 h 4875213"/>
              <a:gd name="connsiteX1" fmla="*/ 4987054 w 5196591"/>
              <a:gd name="connsiteY1" fmla="*/ 0 h 4875213"/>
              <a:gd name="connsiteX2" fmla="*/ 4987064 w 5196591"/>
              <a:gd name="connsiteY2" fmla="*/ 1 h 4875213"/>
              <a:gd name="connsiteX3" fmla="*/ 5196591 w 5196591"/>
              <a:gd name="connsiteY3" fmla="*/ 1 h 4875213"/>
              <a:gd name="connsiteX4" fmla="*/ 5196591 w 5196591"/>
              <a:gd name="connsiteY4" fmla="*/ 209537 h 4875213"/>
              <a:gd name="connsiteX5" fmla="*/ 5196591 w 5196591"/>
              <a:gd name="connsiteY5" fmla="*/ 4665675 h 4875213"/>
              <a:gd name="connsiteX6" fmla="*/ 5196591 w 5196591"/>
              <a:gd name="connsiteY6" fmla="*/ 4875213 h 4875213"/>
              <a:gd name="connsiteX7" fmla="*/ 4639457 w 5196591"/>
              <a:gd name="connsiteY7" fmla="*/ 4875213 h 4875213"/>
              <a:gd name="connsiteX8" fmla="*/ 4639457 w 5196591"/>
              <a:gd name="connsiteY8" fmla="*/ 4875212 h 4875213"/>
              <a:gd name="connsiteX9" fmla="*/ 209537 w 5196591"/>
              <a:gd name="connsiteY9" fmla="*/ 4875212 h 4875213"/>
              <a:gd name="connsiteX10" fmla="*/ 0 w 5196591"/>
              <a:gd name="connsiteY10" fmla="*/ 4665675 h 4875213"/>
              <a:gd name="connsiteX11" fmla="*/ 0 w 5196591"/>
              <a:gd name="connsiteY11" fmla="*/ 209537 h 4875213"/>
              <a:gd name="connsiteX12" fmla="*/ 209537 w 5196591"/>
              <a:gd name="connsiteY12" fmla="*/ 0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6591" h="4875213">
                <a:moveTo>
                  <a:pt x="209537" y="0"/>
                </a:moveTo>
                <a:lnTo>
                  <a:pt x="4987054" y="0"/>
                </a:lnTo>
                <a:lnTo>
                  <a:pt x="4987064" y="1"/>
                </a:lnTo>
                <a:lnTo>
                  <a:pt x="5196591" y="1"/>
                </a:lnTo>
                <a:lnTo>
                  <a:pt x="5196591" y="209537"/>
                </a:lnTo>
                <a:lnTo>
                  <a:pt x="5196591" y="4665675"/>
                </a:lnTo>
                <a:lnTo>
                  <a:pt x="5196591" y="4875213"/>
                </a:lnTo>
                <a:lnTo>
                  <a:pt x="4639457" y="4875213"/>
                </a:lnTo>
                <a:lnTo>
                  <a:pt x="4639457" y="4875212"/>
                </a:lnTo>
                <a:lnTo>
                  <a:pt x="209537" y="4875212"/>
                </a:lnTo>
                <a:cubicBezTo>
                  <a:pt x="93813" y="4875212"/>
                  <a:pt x="0" y="4781399"/>
                  <a:pt x="0" y="4665675"/>
                </a:cubicBezTo>
                <a:lnTo>
                  <a:pt x="0" y="209537"/>
                </a:lnTo>
                <a:cubicBezTo>
                  <a:pt x="0" y="93813"/>
                  <a:pt x="93813" y="0"/>
                  <a:pt x="209537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696000" y="1398587"/>
            <a:ext cx="5399999" cy="4875213"/>
          </a:xfrm>
          <a:custGeom>
            <a:avLst/>
            <a:gdLst>
              <a:gd name="connsiteX0" fmla="*/ 209537 w 5196591"/>
              <a:gd name="connsiteY0" fmla="*/ 0 h 4875213"/>
              <a:gd name="connsiteX1" fmla="*/ 4987054 w 5196591"/>
              <a:gd name="connsiteY1" fmla="*/ 0 h 4875213"/>
              <a:gd name="connsiteX2" fmla="*/ 4987064 w 5196591"/>
              <a:gd name="connsiteY2" fmla="*/ 1 h 4875213"/>
              <a:gd name="connsiteX3" fmla="*/ 5196591 w 5196591"/>
              <a:gd name="connsiteY3" fmla="*/ 1 h 4875213"/>
              <a:gd name="connsiteX4" fmla="*/ 5196591 w 5196591"/>
              <a:gd name="connsiteY4" fmla="*/ 209537 h 4875213"/>
              <a:gd name="connsiteX5" fmla="*/ 5196591 w 5196591"/>
              <a:gd name="connsiteY5" fmla="*/ 4665675 h 4875213"/>
              <a:gd name="connsiteX6" fmla="*/ 5196591 w 5196591"/>
              <a:gd name="connsiteY6" fmla="*/ 4875213 h 4875213"/>
              <a:gd name="connsiteX7" fmla="*/ 4639457 w 5196591"/>
              <a:gd name="connsiteY7" fmla="*/ 4875213 h 4875213"/>
              <a:gd name="connsiteX8" fmla="*/ 4639457 w 5196591"/>
              <a:gd name="connsiteY8" fmla="*/ 4875212 h 4875213"/>
              <a:gd name="connsiteX9" fmla="*/ 209537 w 5196591"/>
              <a:gd name="connsiteY9" fmla="*/ 4875212 h 4875213"/>
              <a:gd name="connsiteX10" fmla="*/ 0 w 5196591"/>
              <a:gd name="connsiteY10" fmla="*/ 4665675 h 4875213"/>
              <a:gd name="connsiteX11" fmla="*/ 0 w 5196591"/>
              <a:gd name="connsiteY11" fmla="*/ 209537 h 4875213"/>
              <a:gd name="connsiteX12" fmla="*/ 209537 w 5196591"/>
              <a:gd name="connsiteY12" fmla="*/ 0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6591" h="4875213">
                <a:moveTo>
                  <a:pt x="209537" y="0"/>
                </a:moveTo>
                <a:lnTo>
                  <a:pt x="4987054" y="0"/>
                </a:lnTo>
                <a:lnTo>
                  <a:pt x="4987064" y="1"/>
                </a:lnTo>
                <a:lnTo>
                  <a:pt x="5196591" y="1"/>
                </a:lnTo>
                <a:lnTo>
                  <a:pt x="5196591" y="209537"/>
                </a:lnTo>
                <a:lnTo>
                  <a:pt x="5196591" y="4665675"/>
                </a:lnTo>
                <a:lnTo>
                  <a:pt x="5196591" y="4875213"/>
                </a:lnTo>
                <a:lnTo>
                  <a:pt x="4639457" y="4875213"/>
                </a:lnTo>
                <a:lnTo>
                  <a:pt x="4639457" y="4875212"/>
                </a:lnTo>
                <a:lnTo>
                  <a:pt x="209537" y="4875212"/>
                </a:lnTo>
                <a:cubicBezTo>
                  <a:pt x="93813" y="4875212"/>
                  <a:pt x="0" y="4781399"/>
                  <a:pt x="0" y="4665675"/>
                </a:cubicBezTo>
                <a:lnTo>
                  <a:pt x="0" y="209537"/>
                </a:lnTo>
                <a:cubicBezTo>
                  <a:pt x="0" y="93813"/>
                  <a:pt x="93813" y="0"/>
                  <a:pt x="209537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ESBMC的特点</a:t>
            </a:r>
            <a:endParaRPr lang="zh-CN" altLang="en-US"/>
          </a:p>
        </p:txBody>
      </p:sp>
      <p:sp>
        <p:nvSpPr>
          <p:cNvPr id="2" name="矩形: 圆角 1"/>
          <p:cNvSpPr/>
          <p:nvPr>
            <p:custDataLst>
              <p:tags r:id="rId4"/>
            </p:custDataLst>
          </p:nvPr>
        </p:nvSpPr>
        <p:spPr>
          <a:xfrm>
            <a:off x="985921" y="1649537"/>
            <a:ext cx="10220158" cy="4402183"/>
          </a:xfrm>
          <a:prstGeom prst="roundRect">
            <a:avLst>
              <a:gd name="adj" fmla="val 2584"/>
            </a:avLst>
          </a:prstGeom>
          <a:noFill/>
          <a:ln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正文"/>
          <p:cNvSpPr txBox="1"/>
          <p:nvPr>
            <p:custDataLst>
              <p:tags r:id="rId5"/>
            </p:custDataLst>
          </p:nvPr>
        </p:nvSpPr>
        <p:spPr>
          <a:xfrm>
            <a:off x="1437946" y="2172668"/>
            <a:ext cx="3797786" cy="6888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将程序的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路径条件和约束转化为逻辑公式</a:t>
            </a: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并通过SMT求解器处理路径条件和约束。</a:t>
            </a:r>
            <a:endParaRPr lang="zh-CN" altLang="en-US" sz="140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6"/>
            </p:custDataLst>
          </p:nvPr>
        </p:nvSpPr>
        <p:spPr>
          <a:xfrm>
            <a:off x="1437946" y="1719906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FFFF"/>
                </a:solidFill>
                <a:cs typeface="+mn-ea"/>
                <a:sym typeface="+mn-ea"/>
              </a:rPr>
              <a:t>基于符号执行</a:t>
            </a:r>
            <a:endParaRPr lang="zh-CN" altLang="en-US">
              <a:solidFill>
                <a:srgbClr val="FFFFFF"/>
              </a:solidFill>
              <a:cs typeface="+mn-ea"/>
              <a:sym typeface="+mn-ea"/>
            </a:endParaRPr>
          </a:p>
        </p:txBody>
      </p:sp>
      <p:sp>
        <p:nvSpPr>
          <p:cNvPr id="8" name="正文"/>
          <p:cNvSpPr txBox="1"/>
          <p:nvPr>
            <p:custDataLst>
              <p:tags r:id="rId7"/>
            </p:custDataLst>
          </p:nvPr>
        </p:nvSpPr>
        <p:spPr>
          <a:xfrm>
            <a:off x="1437640" y="3732530"/>
            <a:ext cx="4284980" cy="68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C</a:t>
            </a:r>
            <a:r>
              <a:rPr lang="en-US" altLang="zh-CN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——</a:t>
            </a: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C99标准及GNU扩展</a:t>
            </a:r>
            <a:endParaRPr lang="zh-CN" altLang="en-US" sz="140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C++</a:t>
            </a:r>
            <a:r>
              <a:rPr lang="en-US" altLang="zh-CN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——</a:t>
            </a: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部分C++98和C++11标准</a:t>
            </a:r>
            <a:endParaRPr lang="zh-CN" altLang="en-US" sz="140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Embedded C</a:t>
            </a:r>
            <a:r>
              <a:rPr lang="en-US" altLang="zh-CN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——</a:t>
            </a: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支持</a:t>
            </a: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嵌入式系统中的特定语法和库</a:t>
            </a:r>
            <a:endParaRPr lang="zh-CN" altLang="en-US" sz="140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标题"/>
          <p:cNvSpPr txBox="1"/>
          <p:nvPr>
            <p:custDataLst>
              <p:tags r:id="rId8"/>
            </p:custDataLst>
          </p:nvPr>
        </p:nvSpPr>
        <p:spPr>
          <a:xfrm>
            <a:off x="1437946" y="3279491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FFFF"/>
                </a:solidFill>
                <a:cs typeface="+mn-ea"/>
                <a:sym typeface="+mn-ea"/>
              </a:rPr>
              <a:t>支持多种语言标准</a:t>
            </a:r>
            <a:endParaRPr lang="zh-CN" altLang="en-US">
              <a:solidFill>
                <a:srgbClr val="FFFFFF"/>
              </a:solidFill>
              <a:cs typeface="+mn-ea"/>
              <a:sym typeface="+mn-ea"/>
            </a:endParaRPr>
          </a:p>
        </p:txBody>
      </p:sp>
      <p:sp>
        <p:nvSpPr>
          <p:cNvPr id="10" name="正文"/>
          <p:cNvSpPr txBox="1"/>
          <p:nvPr>
            <p:custDataLst>
              <p:tags r:id="rId9"/>
            </p:custDataLst>
          </p:nvPr>
        </p:nvSpPr>
        <p:spPr>
          <a:xfrm>
            <a:off x="1437946" y="5292472"/>
            <a:ext cx="3797786" cy="6888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借助先进的SMT求解器，ESBMC可以快速定位程序中的问题。</a:t>
            </a:r>
            <a:endParaRPr lang="zh-CN" altLang="en-US" sz="140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10"/>
            </p:custDataLst>
          </p:nvPr>
        </p:nvSpPr>
        <p:spPr>
          <a:xfrm>
            <a:off x="1437946" y="4839075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FFFFFF"/>
                </a:solidFill>
                <a:cs typeface="+mn-ea"/>
                <a:sym typeface="+mn-ea"/>
              </a:rPr>
              <a:t>高效性</a:t>
            </a:r>
            <a:endParaRPr lang="zh-CN" altLang="en-US">
              <a:solidFill>
                <a:srgbClr val="FFFFFF"/>
              </a:solidFill>
              <a:cs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11"/>
            </p:custDataLst>
          </p:nvPr>
        </p:nvSpPr>
        <p:spPr>
          <a:xfrm>
            <a:off x="6955547" y="2172668"/>
            <a:ext cx="3797786" cy="6888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通过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限制多线程程序中的上下文切换次数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来缓解状态爆炸问题。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2"/>
            </p:custDataLst>
          </p:nvPr>
        </p:nvSpPr>
        <p:spPr>
          <a:xfrm>
            <a:off x="6955547" y="1719906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cs typeface="+mn-ea"/>
                <a:sym typeface="+mn-ea"/>
              </a:rPr>
              <a:t>上下文限制模型检测</a:t>
            </a:r>
            <a:endParaRPr lang="zh-CN" altLang="en-US">
              <a:cs typeface="+mn-ea"/>
              <a:sym typeface="+mn-ea"/>
            </a:endParaRPr>
          </a:p>
        </p:txBody>
      </p:sp>
      <p:sp>
        <p:nvSpPr>
          <p:cNvPr id="23" name="正文"/>
          <p:cNvSpPr txBox="1"/>
          <p:nvPr>
            <p:custDataLst>
              <p:tags r:id="rId13"/>
            </p:custDataLst>
          </p:nvPr>
        </p:nvSpPr>
        <p:spPr>
          <a:xfrm>
            <a:off x="6955547" y="3732253"/>
            <a:ext cx="3797786" cy="6888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支持C/C++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等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内存模型，能准确模拟指针、内存分配和内存一致性问题。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标题"/>
          <p:cNvSpPr txBox="1"/>
          <p:nvPr>
            <p:custDataLst>
              <p:tags r:id="rId14"/>
            </p:custDataLst>
          </p:nvPr>
        </p:nvSpPr>
        <p:spPr>
          <a:xfrm>
            <a:off x="6955547" y="3279491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cs typeface="+mn-ea"/>
                <a:sym typeface="+mn-ea"/>
              </a:rPr>
              <a:t>内存模型支持</a:t>
            </a:r>
            <a:endParaRPr lang="zh-CN" altLang="en-US">
              <a:cs typeface="+mn-ea"/>
              <a:sym typeface="+mn-ea"/>
            </a:endParaRPr>
          </a:p>
        </p:txBody>
      </p:sp>
      <p:sp>
        <p:nvSpPr>
          <p:cNvPr id="25" name="正文"/>
          <p:cNvSpPr txBox="1"/>
          <p:nvPr>
            <p:custDataLst>
              <p:tags r:id="rId15"/>
            </p:custDataLst>
          </p:nvPr>
        </p:nvSpPr>
        <p:spPr>
          <a:xfrm>
            <a:off x="6955547" y="5292472"/>
            <a:ext cx="3797786" cy="6888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支持验证多线程程序，包括检测死锁、竞争条件和内存一致性错误。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标题"/>
          <p:cNvSpPr txBox="1"/>
          <p:nvPr>
            <p:custDataLst>
              <p:tags r:id="rId16"/>
            </p:custDataLst>
          </p:nvPr>
        </p:nvSpPr>
        <p:spPr>
          <a:xfrm>
            <a:off x="6955547" y="4839075"/>
            <a:ext cx="3797785" cy="4376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defRPr b="1" spc="0">
                <a:solidFill>
                  <a:schemeClr val="accent1"/>
                </a:solidFill>
                <a:latin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>
                <a:cs typeface="+mn-ea"/>
                <a:sym typeface="+mn-ea"/>
              </a:rPr>
              <a:t>多线程程序支持</a:t>
            </a:r>
            <a:endParaRPr lang="zh-CN" altLang="en-US"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ea"/>
                <a:ea typeface="+mj-ea"/>
                <a:cs typeface="+mj-ea"/>
              </a:rPr>
              <a:t>Esbmc原理和示例</a:t>
            </a:r>
            <a:endParaRPr lang="zh-CN" altLang="en-US">
              <a:latin typeface="+mj-ea"/>
              <a:ea typeface="+mj-ea"/>
              <a:cs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data/temp/7e3e4403-bcef-11ef-a7c6-1220e0ae7a43.jpg@base@tag=imgScale&amp;m=1&amp;w=1076&amp;h=1904&amp;q=957e3e4403-bcef-11ef-a7c6-1220e0ae7a4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9665" r="10036"/>
          <a:stretch>
            <a:fillRect/>
          </a:stretch>
        </p:blipFill>
        <p:spPr>
          <a:xfrm>
            <a:off x="2899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443155" y="311324"/>
            <a:ext cx="7228617" cy="70485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ESBMC的原理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930775" y="4319905"/>
            <a:ext cx="2513734" cy="1397635"/>
            <a:chOff x="5135" y="6684"/>
            <a:chExt cx="3959" cy="2201"/>
          </a:xfrm>
        </p:grpSpPr>
        <p:sp>
          <p:nvSpPr>
            <p:cNvPr id="22" name="矩形 21"/>
            <p:cNvSpPr/>
            <p:nvPr>
              <p:custDataLst>
                <p:tags r:id="rId4"/>
              </p:custDataLst>
            </p:nvPr>
          </p:nvSpPr>
          <p:spPr>
            <a:xfrm>
              <a:off x="5138" y="7391"/>
              <a:ext cx="3956" cy="14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程序的执行路径被编码为一组约束，这些</a:t>
              </a:r>
              <a:r>
                <a:rPr lang="zh-CN" altLang="en-US" sz="1400" b="1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约束以SMT公式的形式描述</a:t>
              </a:r>
              <a:r>
                <a:rPr lang="zh-CN" altLang="en-US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程序的行为和可能的错误状态。</a:t>
              </a:r>
              <a:endPara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5"/>
              </p:custDataLst>
            </p:nvPr>
          </p:nvSpPr>
          <p:spPr>
            <a:xfrm>
              <a:off x="5851" y="6684"/>
              <a:ext cx="3243" cy="57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zh-CN" altLang="en-US" b="1">
                  <a:solidFill>
                    <a:schemeClr val="accent1"/>
                  </a:solidFill>
                  <a:latin typeface="+mn-ea"/>
                  <a:cs typeface="+mn-ea"/>
                </a:rPr>
                <a:t>逻辑公式生成</a:t>
              </a:r>
              <a:endParaRPr lang="zh-CN" altLang="en-US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pic>
          <p:nvPicPr>
            <p:cNvPr id="29" name="图形 26" descr="C:\Users\csn12\AppData\Roaming\Kingsoft\office6\templates\download\kaiwpp\icon363657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5135" y="6797"/>
              <a:ext cx="509" cy="51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569325" y="4319905"/>
            <a:ext cx="2512060" cy="1463675"/>
            <a:chOff x="10596" y="6684"/>
            <a:chExt cx="3956" cy="2305"/>
          </a:xfrm>
        </p:grpSpPr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>
              <a:off x="10596" y="7391"/>
              <a:ext cx="3956" cy="15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将生成的</a:t>
              </a:r>
              <a:r>
                <a:rPr lang="en-US" altLang="zh-CN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SMT</a:t>
              </a:r>
              <a:r>
                <a:rPr lang="zh-CN" altLang="en-US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公式传递给底层求解器，若</a:t>
              </a:r>
              <a:r>
                <a:rPr lang="zh-CN" altLang="en-US" sz="1400" b="1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公式不可满足，则证明程序正确</a:t>
              </a:r>
              <a:r>
                <a:rPr lang="zh-CN" altLang="en-US" sz="12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；若可满足，则提供反例指出错误路径。</a:t>
              </a:r>
              <a:endPara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0"/>
              </p:custDataLst>
            </p:nvPr>
          </p:nvSpPr>
          <p:spPr>
            <a:xfrm>
              <a:off x="11308" y="6684"/>
              <a:ext cx="3243" cy="57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zh-CN" altLang="en-US" b="1">
                  <a:solidFill>
                    <a:schemeClr val="accent1"/>
                  </a:solidFill>
                  <a:latin typeface="+mn-ea"/>
                  <a:cs typeface="+mn-ea"/>
                </a:rPr>
                <a:t>调用SMT求解器</a:t>
              </a:r>
              <a:endParaRPr lang="zh-CN" altLang="en-US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pic>
          <p:nvPicPr>
            <p:cNvPr id="30" name="图形 29" descr="C:\Users\csn12\AppData\Roaming\Kingsoft\office6\templates\download\kaiwpp\icon47212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596" y="6797"/>
              <a:ext cx="509" cy="51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8569325" y="1929130"/>
            <a:ext cx="2738120" cy="1507490"/>
            <a:chOff x="16048" y="2773"/>
            <a:chExt cx="4313" cy="2374"/>
          </a:xfrm>
        </p:grpSpPr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16056" y="3502"/>
              <a:ext cx="3956" cy="164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针对多线程程序，ESBMC通过</a:t>
              </a:r>
              <a:r>
                <a:rPr lang="zh-CN" altLang="en-US" sz="1400" b="1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限制线程上下文切换的次数</a:t>
              </a:r>
              <a:r>
                <a:rPr lang="zh-CN" altLang="en-US" sz="12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，减少状态空间，从而缓解状态爆炸问题。</a:t>
              </a:r>
              <a:endPara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16765" y="2773"/>
              <a:ext cx="3596" cy="57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zh-CN" altLang="en-US" b="1">
                  <a:solidFill>
                    <a:schemeClr val="accent1"/>
                  </a:solidFill>
                  <a:latin typeface="+mn-ea"/>
                  <a:cs typeface="+mn-ea"/>
                </a:rPr>
                <a:t>上下文限制模型检测</a:t>
              </a:r>
              <a:endParaRPr lang="zh-CN" altLang="en-US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pic>
          <p:nvPicPr>
            <p:cNvPr id="32" name="图形 23" descr="C:\Users\csn12\AppData\Roaming\Kingsoft\office6\templates\download\kaiwpp\icon5002626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6048" y="2888"/>
              <a:ext cx="510" cy="51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4930775" y="1929130"/>
            <a:ext cx="2512060" cy="1410892"/>
            <a:chOff x="10596" y="2773"/>
            <a:chExt cx="3956" cy="2222"/>
          </a:xfrm>
        </p:grpSpPr>
        <p:sp>
          <p:nvSpPr>
            <p:cNvPr id="13" name="矩形 12"/>
            <p:cNvSpPr/>
            <p:nvPr>
              <p:custDataLst>
                <p:tags r:id="rId19"/>
              </p:custDataLst>
            </p:nvPr>
          </p:nvSpPr>
          <p:spPr>
            <a:xfrm>
              <a:off x="10596" y="3502"/>
              <a:ext cx="3956" cy="149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以符号值代替具体值</a:t>
              </a:r>
              <a:r>
                <a:rPr lang="zh-CN" altLang="en-US" sz="12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来执行程序，从而生成所有可能执行路径的逻辑表达式（路径条件）。</a:t>
              </a:r>
              <a:endPara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20"/>
              </p:custDataLst>
            </p:nvPr>
          </p:nvSpPr>
          <p:spPr>
            <a:xfrm>
              <a:off x="11308" y="2773"/>
              <a:ext cx="3243" cy="57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</a:pPr>
              <a:r>
                <a:rPr lang="zh-CN" altLang="en-US" b="1">
                  <a:solidFill>
                    <a:schemeClr val="accent1"/>
                  </a:solidFill>
                  <a:latin typeface="+mn-ea"/>
                  <a:cs typeface="+mn-ea"/>
                </a:rPr>
                <a:t>符号执行</a:t>
              </a:r>
              <a:endParaRPr lang="zh-CN" altLang="en-US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pic>
          <p:nvPicPr>
            <p:cNvPr id="33" name="图形 18" descr="C:\Users\csn12\AppData\Roaming\Kingsoft\office6\templates\download\kaiwpp\icon5002645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p:blipFill>
          <p:spPr>
            <a:xfrm>
              <a:off x="10598" y="2888"/>
              <a:ext cx="509" cy="510"/>
            </a:xfrm>
            <a:prstGeom prst="rect">
              <a:avLst/>
            </a:prstGeom>
          </p:spPr>
        </p:pic>
      </p:grpSp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结果输出</a:t>
            </a:r>
            <a:endParaRPr lang="zh-CN" altLang="en-US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2961640"/>
            <a:ext cx="44608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ESBMC会返回验证结果，包括成功证明或具体的错误反例（如错误发生的路径、输入值等）。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194935" y="480695"/>
            <a:ext cx="6762115" cy="6185535"/>
          </a:xfrm>
          <a:prstGeom prst="rect">
            <a:avLst/>
          </a:prstGeom>
          <a:ln>
            <a:gradFill>
              <a:gsLst>
                <a:gs pos="0">
                  <a:schemeClr val="accent1"/>
                </a:gs>
                <a:gs pos="37000">
                  <a:schemeClr val="accent2"/>
                </a:gs>
                <a:gs pos="76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</a:ln>
        </p:spPr>
      </p:pic>
      <p:pic>
        <p:nvPicPr>
          <p:cNvPr id="5" name="图片 4"/>
          <p:cNvPicPr/>
          <p:nvPr/>
        </p:nvPicPr>
        <p:blipFill>
          <a:blip r:embed="rId2"/>
          <a:srcRect r="25487" b="8002"/>
          <a:stretch>
            <a:fillRect/>
          </a:stretch>
        </p:blipFill>
        <p:spPr>
          <a:xfrm>
            <a:off x="5980748" y="1373505"/>
            <a:ext cx="5190490" cy="4399915"/>
          </a:xfrm>
          <a:prstGeom prst="rect">
            <a:avLst/>
          </a:prstGeom>
          <a:ln>
            <a:gradFill>
              <a:gsLst>
                <a:gs pos="0">
                  <a:schemeClr val="accent1"/>
                </a:gs>
                <a:gs pos="68000">
                  <a:schemeClr val="accent3"/>
                </a:gs>
                <a:gs pos="36000">
                  <a:schemeClr val="accent2"/>
                </a:gs>
                <a:gs pos="100000">
                  <a:schemeClr val="accent6"/>
                </a:gs>
              </a:gsLst>
              <a:lin ang="5400000" scaled="1"/>
            </a:gradFill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+mj-ea"/>
                <a:ea typeface="+mj-ea"/>
                <a:cs typeface="+mj-ea"/>
              </a:rPr>
              <a:t>Esbmc的应用</a:t>
            </a:r>
            <a:endParaRPr lang="zh-CN" altLang="en-US">
              <a:latin typeface="+mj-ea"/>
              <a:ea typeface="+mj-ea"/>
              <a:cs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CONTENT_GROUP_TYPE" val="contentchip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52"/>
</p:tagLst>
</file>

<file path=ppt/tags/tag13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2"/>
  <p:tag name="KSO_WM_SPECIAL_SOURCE" val="bdnull"/>
  <p:tag name="KSO_WM_TEMPLATE_THUMBS_INDEX" val="1、9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1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PRESET_TEXT" val="单击此处添加文档标题"/>
  <p:tag name="KSO_WM_UNIT_TEXT_TYPE" val="1"/>
</p:tagLst>
</file>

<file path=ppt/tags/tag135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2_1*f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</p:tagLst>
</file>

<file path=ppt/tags/tag136.xml><?xml version="1.0" encoding="utf-8"?>
<p:tagLst xmlns:p="http://schemas.openxmlformats.org/presentationml/2006/main">
  <p:tag name="KSO_WM_SLIDE_ID" val="custom2023025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48.25&quot;,&quot;top&quot;:&quot;75.5&quot;,&quot;width&quot;:&quot;658.8&quot;,&quot;height&quot;:&quot;229.55&quot;}"/>
</p:tagLst>
</file>

<file path=ppt/tags/tag13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4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DIAGRAM_GROUP_CODE" val="l1-1"/>
  <p:tag name="KSO_WM_UNIT_TEXT_FILL_FORE_SCHEMECOLOR_INDEX" val="7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2_4*l_h_i*1_1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9"/>
  <p:tag name="KSO_WM_UNIT_USESOURCEFORMAT_APPLY" val="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UNIT_VALUE" val="32"/>
  <p:tag name="KSO_WM_UNIT_TYPE" val="l_h_a"/>
  <p:tag name="KSO_WM_UNIT_ID" val="custom20230252_4*l_h_a*1_1_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标题"/>
  <p:tag name="KSO_WM_UNIT_TEXT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2_4*l_h_i*1_1_2"/>
  <p:tag name="KSO_WM_TEMPLATE_CATEGORY" val="custom"/>
  <p:tag name="KSO_WM_TEMPLATE_INDEX" val="20230252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LINE_FORE_SCHEMECOLOR_INDEX" val="9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52_4*l_h_i*1_2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9"/>
  <p:tag name="KSO_WM_UNIT_USESOURCEFORMAT_APPLY" val="0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UNIT_VALUE" val="32"/>
  <p:tag name="KSO_WM_UNIT_TYPE" val="l_h_a"/>
  <p:tag name="KSO_WM_UNIT_ID" val="custom20230252_4*l_h_a*1_2_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标题"/>
  <p:tag name="KSO_WM_UNIT_TEXT_TYPE" val="1"/>
  <p:tag name="KSO_WM_UNIT_USESOURCEFORMAT_APPLY" val="0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2_4*l_h_i*1_2_2"/>
  <p:tag name="KSO_WM_TEMPLATE_CATEGORY" val="custom"/>
  <p:tag name="KSO_WM_TEMPLATE_INDEX" val="20230252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LINE_FORE_SCHEMECOLOR_INDEX" val="9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2_4*l_h_i*1_3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9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UNIT_VALUE" val="32"/>
  <p:tag name="KSO_WM_UNIT_TYPE" val="l_h_a"/>
  <p:tag name="KSO_WM_UNIT_ID" val="custom20230252_4*l_h_a*1_3_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标题"/>
  <p:tag name="KSO_WM_UNIT_TEXT_TYPE" val="1"/>
  <p:tag name="KSO_WM_UNIT_USESOURCEFORMAT_APPLY" val="0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2_4*l_h_i*1_3_2"/>
  <p:tag name="KSO_WM_TEMPLATE_CATEGORY" val="custom"/>
  <p:tag name="KSO_WM_TEMPLATE_INDEX" val="20230252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LINE_FORE_SCHEMECOLOR_INDEX" val="9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2_4*l_h_i*1_4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9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2"/>
  <p:tag name="KSO_WM_UNIT_LAYERLEVEL" val="1_1_1"/>
  <p:tag name="KSO_WM_TAG_VERSION" val="3.0"/>
  <p:tag name="KSO_WM_BEAUTIFY_FLAG" val="#wm#"/>
  <p:tag name="KSO_WM_DIAGRAM_GROUP_CODE" val="l1-1"/>
  <p:tag name="KSO_WM_UNIT_VALUE" val="32"/>
  <p:tag name="KSO_WM_UNIT_TYPE" val="l_h_a"/>
  <p:tag name="KSO_WM_UNIT_ID" val="custom20230252_4*l_h_a*1_4_1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标题"/>
  <p:tag name="KSO_WM_UNIT_TEXT_TYPE" val="1"/>
  <p:tag name="KSO_WM_UNIT_USESOURCEFORMAT_APPLY" val="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2_4*l_h_i*1_4_2"/>
  <p:tag name="KSO_WM_TEMPLATE_CATEGORY" val="custom"/>
  <p:tag name="KSO_WM_TEMPLATE_INDEX" val="20230252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196.68818897637794,&quot;left&quot;:17.79775390625,&quot;top&quot;:231.3,&quot;width&quot;:921.10449218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9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UNIT_LINE_FORE_SCHEMECOLOR_INDEX" val="9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PECIAL_SOURCE" val="bdnull"/>
  <p:tag name="KSO_WM_SLIDE_ID" val="custom2023025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5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2_7*e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NOCLEAR" val="0"/>
  <p:tag name="KSO_WM_UNIT_VALUE" val="3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7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53.xml><?xml version="1.0" encoding="utf-8"?>
<p:tagLst xmlns:p="http://schemas.openxmlformats.org/presentationml/2006/main">
  <p:tag name="KSO_WM_SPECIAL_SOURCE" val="bdnull"/>
  <p:tag name="KSO_WM_SLIDE_ID" val="custom20230252_7"/>
  <p:tag name="KSO_WM_TEMPLATE_SUBCATEGORY" val="0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2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94.75&quot;,&quot;top&quot;:&quot;75.35&quot;,&quot;width&quot;:&quot;564.65&quot;,&quot;height&quot;:&quot;296.6&quot;}"/>
</p:tagLst>
</file>

<file path=ppt/tags/tag15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MH_PIC_SOURCE_TYPE" val="generate_slide_ai**auto_ai_ai_v2.0.3.241203_ONLINE*1734492223936_191.1_e04d34c57a61-slide-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TEXT_TYPE" val="1"/>
  <p:tag name="KSO_WM_UNIT_PRESET_TEXT" val="单击此处添加标题内容"/>
</p:tagLst>
</file>

<file path=ppt/tags/tag1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30_5*l_h_f*1_1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输入你的智能图形项正文，请尽量言简意赅的阐述观点。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30_5*l_h_a*1_1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30_5*l_h_f*1_2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输入你的智能图形项正文，请尽量言简意赅的阐述观点。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30_5*l_h_a*1_2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30_5*l_h_f*1_3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输入你的智能图形项正文，请尽量言简意赅的阐述观点。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30_5*l_h_a*1_3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30_5*l_h_f*1_4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输入你的智能图形项正文，请尽量言简意赅的阐述观点。"/>
  <p:tag name="KSO_WM_UNIT_USESOURCEFORMAT_APPLY" val="0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30_5*l_h_a*1_4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0930_5*l_h_f*1_5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输入你的智能图形项正文，请尽量言简意赅的阐述观点。"/>
  <p:tag name="KSO_WM_UNIT_USESOURCEFORMAT_APPLY" val="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0930_5*l_h_a*1_5_1"/>
  <p:tag name="KSO_WM_TEMPLATE_CATEGORY" val="diagram"/>
  <p:tag name="KSO_WM_TEMPLATE_INDEX" val="20230930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3.89788818359375,&quot;left&quot;:481.13968503937,&quot;top&quot;:106.38223701056532,&quot;width&quot;:392.096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392*294.35"/>
  <p:tag name="KSO_WM_SLIDE_POSITION" val="481.164*175.9"/>
  <p:tag name="KSO_WM_DIAGRAM_GROUP_CODE" val="l1-1"/>
  <p:tag name="KSO_WM_SLIDE_DIAGTYPE" val="l"/>
  <p:tag name="KSO_WM_SLIDE_LAYOUT" val="a_d_l"/>
  <p:tag name="KSO_WM_SLIDE_LAYOUT_CNT" val="1_1_1"/>
  <p:tag name="KSO_WM_TEMPLATE_INDEX" val="20230252"/>
  <p:tag name="KSO_WM_TEMPLATE_SUBCATEGORY" val="0"/>
  <p:tag name="KSO_WM_SLIDE_INDEX" val="1"/>
  <p:tag name="KSO_WM_TAG_VERSION" val="3.0"/>
  <p:tag name="KSO_WM_SLIDE_ID" val="custom20233280_1"/>
  <p:tag name="KSO_WM_SLIDE_ITEM_CNT" val="3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1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2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3278"/>
  <p:tag name="KSO_WM_UNIT_ID" val="custom20233278_1*a*1"/>
  <p:tag name="KSO_WM_UNIT_PRESET_TEXT" val="单击此处添加标题内容"/>
  <p:tag name="KSO_WM_UNIT_TEXT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3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3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70_3*l_h_f*1_1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TEXT_FILL_TYPE" val="1"/>
  <p:tag name="KSO_WM_UNIT_PRESET_TEXT" val="单击添加文本具体内容，简明扼要地阐述您的观点，可酌情增减文字。"/>
  <p:tag name="KSO_WM_UNIT_TEXT_TYPE" val="1"/>
  <p:tag name="KSO_WM_UNIT_USESOURCEFORMAT_APPLY" val="0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70_3*l_h_a*1_1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FILL_TYPE" val="1"/>
  <p:tag name="KSO_WM_UNIT_PRESET_TEXT" val="此处添加项标题"/>
  <p:tag name="KSO_WM_UNIT_TEXT_TYPE" val="1"/>
  <p:tag name="KSO_WM_UNIT_USESOURCEFORMAT_APPLY" val="0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70_3*l_h_f*1_3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TEXT_FILL_TYPE" val="1"/>
  <p:tag name="KSO_WM_UNIT_PRESET_TEXT" val="单击添加文本具体内容，简明扼要地阐述您的观点。可酌情增减文字。"/>
  <p:tag name="KSO_WM_UNIT_TEXT_TYPE" val="1"/>
  <p:tag name="KSO_WM_UNIT_USESOURCEFORMAT_APPLY" val="0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70_3*l_h_a*1_3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FILL_TYPE" val="1"/>
  <p:tag name="KSO_WM_UNIT_PRESET_TEXT" val="此处添加项标题"/>
  <p:tag name="KSO_WM_UNIT_TEXT_TYPE" val="1"/>
  <p:tag name="KSO_WM_UNIT_USESOURCEFORMAT_APPLY" val="0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70_3*l_h_f*1_5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TEXT_FILL_TYPE" val="1"/>
  <p:tag name="KSO_WM_UNIT_PRESET_TEXT" val="单击添加文本具体内容，简明扼要地阐述您的观点。可酌情增减文字。"/>
  <p:tag name="KSO_WM_UNIT_TEXT_TYPE" val="1"/>
  <p:tag name="KSO_WM_UNIT_USESOURCEFORMAT_APPLY" val="0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70_3*l_h_a*1_5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FILL_TYPE" val="1"/>
  <p:tag name="KSO_WM_UNIT_PRESET_TEXT" val="此处添加项标题"/>
  <p:tag name="KSO_WM_UNIT_TEXT_TYPE" val="1"/>
  <p:tag name="KSO_WM_UNIT_USESOURCEFORMAT_APPLY" val="0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70_3*l_h_f*1_2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PRESET_TEXT" val="单击添加文本具体内容，简明扼要地阐述您的观点。可酌情增减文字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70_3*l_h_a*1_2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70_3*l_h_f*1_4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PRESET_TEXT" val="单击添加文本具体内容，简明扼要地阐述您的观点。可酌情增减文字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70_3*l_h_a*1_4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3170_3*l_h_f*1_6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2"/>
  <p:tag name="KSO_WM_UNIT_PRESET_TEXT" val="单击添加文本具体内容，简明扼要地阐述您的观点。可酌情增减文字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3170_3*l_h_a*1_6_1"/>
  <p:tag name="KSO_WM_TEMPLATE_CATEGORY" val="diagram"/>
  <p:tag name="KSO_WM_TEMPLATE_INDEX" val="20233170"/>
  <p:tag name="KSO_WM_UNIT_LAYERLEVEL" val="1_1_1"/>
  <p:tag name="KSO_WM_TAG_VERSION" val="3.0"/>
  <p:tag name="KSO_WM_BEAUTIFY_FLAG" val="#wm#"/>
  <p:tag name="KSO_WM_DIAGRAM_MAX_ITEMCNT" val="6"/>
  <p:tag name="KSO_WM_DIAGRAM_MIN_ITEMCNT" val="4"/>
  <p:tag name="KSO_WM_DIAGRAM_VIRTUALLY_FRAME" val="{&quot;height&quot;:335.548583984375,&quot;left&quot;:113.2,&quot;top&quot;:135.42370013379679,&quot;width&quot;:733.51913385826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733.461*299.866"/>
  <p:tag name="KSO_WM_SLIDE_POSITION" val="113.224*171.087"/>
  <p:tag name="KSO_WM_TEMPLATE_INDEX" val="20230252"/>
  <p:tag name="KSO_WM_TEMPLATE_SUBCATEGORY" val="0"/>
  <p:tag name="KSO_WM_SLIDE_INDEX" val="1"/>
  <p:tag name="KSO_WM_TAG_VERSION" val="3.0"/>
  <p:tag name="KSO_WM_SLIDE_ID" val="custom20233278_1"/>
  <p:tag name="KSO_WM_SLIDE_ITEM_CNT" val="6"/>
</p:tagLst>
</file>

<file path=ppt/tags/tag18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2_7*e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NOCLEAR" val="0"/>
  <p:tag name="KSO_WM_UNIT_VALUE" val="3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7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6.xml><?xml version="1.0" encoding="utf-8"?>
<p:tagLst xmlns:p="http://schemas.openxmlformats.org/presentationml/2006/main">
  <p:tag name="KSO_WM_SPECIAL_SOURCE" val="bdnull"/>
  <p:tag name="KSO_WM_SLIDE_ID" val="custom20230252_7"/>
  <p:tag name="KSO_WM_TEMPLATE_SUBCATEGORY" val="0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2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94.75&quot;,&quot;top&quot;:&quot;75.35&quot;,&quot;width&quot;:&quot;564.65&quot;,&quot;height&quot;:&quot;296.6&quot;}"/>
</p:tagLst>
</file>

<file path=ppt/tags/tag187.xml><?xml version="1.0" encoding="utf-8"?>
<p:tagLst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MH_PIC_SOURCE_TYPE" val="generate_slide_ai*VCG41N1141017332*auto_gallery_ai_v2.0.3.241203_ONLINE*1734492223936_191.1_e04d34c57a61-slide-3"/>
  <p:tag name="KSO_WM_UNIT_FILL_FORE_SCHEMECOLOR_INDEX" val="5"/>
  <p:tag name="KSO_WM_UNIT_FILL_TYPE" val="1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内容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84_5*l_h_f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84_5*l_h_a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5*l_h_x*1_4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4_1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84_5*l_h_f*1_5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1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84_5*l_h_a*1_5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5*l_h_x*1_5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5_1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4_5*l_h_f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4_5*l_h_a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5*l_h_x*1_3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3_1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4_5*l_h_f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4_5*l_h_a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5*l_h_x*1_2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2_1"/>
  <p:tag name="KSO_WM_DIAGRAM_MAX_ITEMCNT" val="6"/>
  <p:tag name="KSO_WM_DIAGRAM_MIN_ITEMCNT" val="2"/>
  <p:tag name="KSO_WM_DIAGRAM_VIRTUALLY_FRAME" val="{&quot;height&quot;:340.3787536621094,&quot;left&quot;:256.729888771838,&quot;top&quot;:138.64396962563825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2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759*318.2"/>
  <p:tag name="KSO_WM_SLIDE_POSITION" val="349.291*152.6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2"/>
</p:tagLst>
</file>

<file path=ppt/tags/tag2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2_7*e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NOCLEAR" val="0"/>
  <p:tag name="KSO_WM_UNIT_VALUE" val="3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7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205.xml><?xml version="1.0" encoding="utf-8"?>
<p:tagLst xmlns:p="http://schemas.openxmlformats.org/presentationml/2006/main">
  <p:tag name="KSO_WM_SPECIAL_SOURCE" val="bdnull"/>
  <p:tag name="KSO_WM_SLIDE_ID" val="custom20230252_7"/>
  <p:tag name="KSO_WM_TEMPLATE_SUBCATEGORY" val="0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2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94.75&quot;,&quot;top&quot;:&quot;75.35&quot;,&quot;width&quot;:&quot;564.65&quot;,&quot;height&quot;:&quot;296.6&quot;}"/>
</p:tagLst>
</file>

<file path=ppt/tags/tag206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207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209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211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2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最新人工智能技术与进展"/>
</p:tagLst>
</file>

<file path=ppt/tags/tag215.xml><?xml version="1.0" encoding="utf-8"?>
<p:tagLst xmlns:p="http://schemas.openxmlformats.org/presentationml/2006/main">
  <p:tag name="KSO_WM_UNIT_VALUE" val="1903*18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1"/>
  <p:tag name="KSO_WM_UNIT_PICTURE_SUBTYPE" val="b"/>
  <p:tag name="KSO_WM_UNIT_FILL_FORE_SCHEMECOLOR_INDEX" val="5"/>
  <p:tag name="KSO_WM_UNIT_FILL_TYPE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6"/>
  <p:tag name="KSO_WM_UNIT_TEXT_FILL_FORE_SCHEMECOLOR_INDEX" val="2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381.641*348.251"/>
  <p:tag name="KSO_WM_SLIDE_POSITION" val="52.9846*134.93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76_1*a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1"/>
  <p:tag name="KSO_WM_UNIT_TEXT_TYPE" val="1"/>
  <p:tag name="KSO_WM_UNIT_PRESET_TEXT" val="单击此处添加标题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76_1*i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76_1*i*2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776_1*i*3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VALUE" val="1867*180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76_1*d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42.xml><?xml version="1.0" encoding="utf-8"?>
<p:tagLst xmlns:p="http://schemas.openxmlformats.org/presentationml/2006/main">
  <p:tag name="KSO_WM_SLIDE_ID" val="custom2023477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267.15*301.05"/>
  <p:tag name="KSO_WM_SLIDE_POSITION" val="580.2*181.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776"/>
  <p:tag name="KSO_WM_SLIDE_LAYOUT" val="a_d_l"/>
  <p:tag name="KSO_WM_SLIDE_LAYOUT_CNT" val="1_1_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58267716535,&quot;left&quot;:54.8,&quot;top&quot;:111.20173228346457,&quot;width&quot;:850.503858267716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LINE_FORE_SCHEMECOLOR_INDEX_BRIGHTNESS" val="0.6"/>
  <p:tag name="KSO_WM_UNIT_LINE_FILL_TYPE" val="2"/>
  <p:tag name="KSO_WM_UNIT_USESOURCEFORMAT_APPLY" val="1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最新人工智能技术与进展"/>
</p:tagLst>
</file>

<file path=ppt/tags/tag245.xml><?xml version="1.0" encoding="utf-8"?>
<p:tagLst xmlns:p="http://schemas.openxmlformats.org/presentationml/2006/main">
  <p:tag name="KSO_WM_UNIT_VALUE" val="1903*18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1"/>
  <p:tag name="KSO_WM_UNIT_PICTURE_SUBTYPE" val="b"/>
  <p:tag name="KSO_WM_UNIT_FILL_FORE_SCHEMECOLOR_INDEX" val="5"/>
  <p:tag name="KSO_WM_UNIT_FILL_TYPE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6"/>
  <p:tag name="KSO_WM_UNIT_TEXT_FILL_FORE_SCHEMECOLOR_INDEX" val="2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57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381.641*348.251"/>
  <p:tag name="KSO_WM_SLIDE_POSITION" val="52.9846*134.93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76_1*a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1"/>
  <p:tag name="KSO_WM_UNIT_TEXT_TYPE" val="1"/>
  <p:tag name="KSO_WM_UNIT_PRESET_TEXT" val="单击此处添加标题"/>
  <p:tag name="KSO_WM_UNIT_USESOURCEFORMAT_APPLY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76_1*i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76_1*i*2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776_1*i*3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VALUE" val="1867*180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76_1*d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2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72.xml><?xml version="1.0" encoding="utf-8"?>
<p:tagLst xmlns:p="http://schemas.openxmlformats.org/presentationml/2006/main">
  <p:tag name="KSO_WM_SLIDE_ID" val="custom2023477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267.15*301.05"/>
  <p:tag name="KSO_WM_SLIDE_POSITION" val="580.2*181.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776"/>
  <p:tag name="KSO_WM_SLIDE_LAYOUT" val="a_d_l"/>
  <p:tag name="KSO_WM_SLIDE_LAYOUT_CNT" val="1_1_1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最新人工智能技术与进展"/>
</p:tagLst>
</file>

<file path=ppt/tags/tag274.xml><?xml version="1.0" encoding="utf-8"?>
<p:tagLst xmlns:p="http://schemas.openxmlformats.org/presentationml/2006/main">
  <p:tag name="KSO_WM_UNIT_VALUE" val="1903*18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1"/>
  <p:tag name="KSO_WM_UNIT_PICTURE_SUBTYPE" val="b"/>
  <p:tag name="KSO_WM_UNIT_FILL_FORE_SCHEMECOLOR_INDEX" val="5"/>
  <p:tag name="KSO_WM_UNIT_FILL_TYPE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6"/>
  <p:tag name="KSO_WM_UNIT_TEXT_FILL_FORE_SCHEMECOLOR_INDEX" val="2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86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381.641*348.251"/>
  <p:tag name="KSO_WM_SLIDE_POSITION" val="52.9846*134.93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76_1*a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1"/>
  <p:tag name="KSO_WM_UNIT_TEXT_TYPE" val="1"/>
  <p:tag name="KSO_WM_UNIT_PRESET_TEXT" val="单击此处添加标题"/>
  <p:tag name="KSO_WM_UNIT_USESOURCEFORMAT_APPLY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76_1*i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76_1*i*2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776_1*i*3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VALUE" val="1867*180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76_1*d*1"/>
  <p:tag name="KSO_WM_TEMPLATE_CATEGORY" val="custom"/>
  <p:tag name="KSO_WM_TEMPLATE_INDEX" val="20234776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3*l_h_f*1_1_1"/>
  <p:tag name="KSO_WM_TEMPLATE_CATEGORY" val="diagram"/>
  <p:tag name="KSO_WM_TEMPLATE_INDEX" val="20233658"/>
  <p:tag name="KSO_WM_UNIT_LAYERLEVEL" val="1_1_1"/>
  <p:tag name="KSO_WM_TAG_VERSION" val="3.0"/>
  <p:tag name="KSO_WM_UNIT_VALUE" val="87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3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3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658_3*l_h_f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658_3*l_h_a*1_2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658_3*l_h_i*1_2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658_3*l_h_f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7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。"/>
  <p:tag name="KSO_WM_UNIT_TEXT_TYPE" val="1"/>
  <p:tag name="KSO_WM_UNIT_USESOURCEFORMAT_APPLY" val="1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658_3*l_h_a*1_3_1"/>
  <p:tag name="KSO_WM_TEMPLATE_CATEGORY" val="diagram"/>
  <p:tag name="KSO_WM_TEMPLATE_INDEX" val="20233658"/>
  <p:tag name="KSO_WM_UNIT_LAYERLEVEL" val="1_1_1"/>
  <p:tag name="KSO_WM_TAG_VERSION" val="3.0"/>
  <p:tag name="KSO_WM_UNIT_VALUE" val="21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658_3*l_h_i*1_3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8,&quot;left&quot;:46.01728041280912,&quot;top&quot;:127.0681848913478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01.xml><?xml version="1.0" encoding="utf-8"?>
<p:tagLst xmlns:p="http://schemas.openxmlformats.org/presentationml/2006/main">
  <p:tag name="KSO_WM_SLIDE_ID" val="custom2023477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267.15*301.05"/>
  <p:tag name="KSO_WM_SLIDE_POSITION" val="580.2*181.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776"/>
  <p:tag name="KSO_WM_SLIDE_LAYOUT" val="a_d_l"/>
  <p:tag name="KSO_WM_SLIDE_LAYOUT_CNT" val="1_1_1"/>
</p:tagLst>
</file>

<file path=ppt/tags/tag3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2_7*e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NOCLEAR" val="0"/>
  <p:tag name="KSO_WM_UNIT_VALUE" val="3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7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304.xml><?xml version="1.0" encoding="utf-8"?>
<p:tagLst xmlns:p="http://schemas.openxmlformats.org/presentationml/2006/main">
  <p:tag name="KSO_WM_SPECIAL_SOURCE" val="bdnull"/>
  <p:tag name="KSO_WM_SLIDE_ID" val="custom20230252_7"/>
  <p:tag name="KSO_WM_TEMPLATE_SUBCATEGORY" val="0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2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94.75&quot;,&quot;top&quot;:&quot;75.35&quot;,&quot;width&quot;:&quot;564.65&quot;,&quot;height&quot;:&quot;296.6&quot;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USESOURCEFORMAT_APPLY" val="1"/>
</p:tagLst>
</file>

<file path=ppt/tags/tag3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3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3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3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3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3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</p:tagLst>
</file>

<file path=ppt/tags/tag316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2_9*f*1"/>
  <p:tag name="KSO_WM_TEMPLATE_CATEGORY" val="custom"/>
  <p:tag name="KSO_WM_TEMPLATE_INDEX" val="20230252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2_9*a*1"/>
  <p:tag name="KSO_WM_TEMPLATE_CATEGORY" val="custom"/>
  <p:tag name="KSO_WM_TEMPLATE_INDEX" val="20230252"/>
  <p:tag name="KSO_WM_UNIT_LAYERLEVEL" val="1"/>
  <p:tag name="KSO_WM_TAG_VERSION" val="3.0"/>
  <p:tag name="KSO_WM_BEAUTIFY_FLAG" val="#wm#"/>
  <p:tag name="KSO_WM_UNIT_CONTENT_GROUP_TYPE" val="contentchip"/>
</p:tagLst>
</file>

<file path=ppt/tags/tag318.xml><?xml version="1.0" encoding="utf-8"?>
<p:tagLst xmlns:p="http://schemas.openxmlformats.org/presentationml/2006/main">
  <p:tag name="KSO_WM_SPECIAL_SOURCE" val="bdnull"/>
  <p:tag name="KSO_WM_SLIDE_ID" val="custom20230252_9"/>
  <p:tag name="KSO_WM_TEMPLATE_SUBCATEGORY" val="0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2"/>
  <p:tag name="KSO_WM_SLIDE_LAYOUT" val="a_f"/>
  <p:tag name="KSO_WM_SLIDE_LAYOUT_CNT" val="1_1"/>
  <p:tag name="KSO_WM_SLIDE_TYPE" val="endPage"/>
  <p:tag name="KSO_WM_SLIDE_SUBTYPE" val="pureTxt"/>
  <p:tag name="KSO_WM_SLIDE_CONTENT_AREA" val="{&quot;left&quot;:&quot;294.55&quot;,&quot;top&quot;:&quot;75.5&quot;,&quot;width&quot;:&quot;612.15&quot;,&quot;height&quot;:&quot;229.55&quot;}"/>
</p:tagLst>
</file>

<file path=ppt/tags/tag319.xml><?xml version="1.0" encoding="utf-8"?>
<p:tagLst xmlns:p="http://schemas.openxmlformats.org/presentationml/2006/main">
  <p:tag name="KSO_WM_PRESENTATION_SOURCE" val="WPPAIGeneratePPT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10799,&quot;width&quot;:19200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3.0"/>
  <p:tag name="KSO_WM_UNIT_TYPE" val="i"/>
  <p:tag name="KSO_WM_UNIT_INDEX" val="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  <p:tag name="KSO_WM_UNIT_PRESET_TEXT" val="01"/>
  <p:tag name="KSO_WM_UNIT_NOCLEAR" val="0"/>
  <p:tag name="KSO_WM_UNIT_VALUE" val="3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汉仪雅酷黑 85W"/>
        <a:cs typeface=""/>
      </a:majorFont>
      <a:minorFont>
        <a:latin typeface="Arial"/>
        <a:ea typeface="汉仪中黑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45">
      <a:dk1>
        <a:srgbClr val="000000"/>
      </a:dk1>
      <a:lt1>
        <a:srgbClr val="FFFFFF"/>
      </a:lt1>
      <a:dk2>
        <a:srgbClr val="06134A"/>
      </a:dk2>
      <a:lt2>
        <a:srgbClr val="E7E6E6"/>
      </a:lt2>
      <a:accent1>
        <a:srgbClr val="2D82FF"/>
      </a:accent1>
      <a:accent2>
        <a:srgbClr val="2BD4CD"/>
      </a:accent2>
      <a:accent3>
        <a:srgbClr val="F34222"/>
      </a:accent3>
      <a:accent4>
        <a:srgbClr val="739AFF"/>
      </a:accent4>
      <a:accent5>
        <a:srgbClr val="72E7E7"/>
      </a:accent5>
      <a:accent6>
        <a:srgbClr val="FB9E4C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汉仪雅酷黑 85W"/>
        <a:cs typeface=""/>
      </a:majorFont>
      <a:minorFont>
        <a:latin typeface="Arial"/>
        <a:ea typeface="汉仪中黑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</Words>
  <Application>WPS 演示</Application>
  <PresentationFormat>宽屏</PresentationFormat>
  <Paragraphs>271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MiSans Bold</vt:lpstr>
      <vt:lpstr>MiSans</vt:lpstr>
      <vt:lpstr>汉仪雅酷黑 85W</vt:lpstr>
      <vt:lpstr>微软雅黑</vt:lpstr>
      <vt:lpstr>Arial Unicode MS</vt:lpstr>
      <vt:lpstr>汉仪中黑简</vt:lpstr>
      <vt:lpstr>Calibri</vt:lpstr>
      <vt:lpstr>WPS</vt:lpstr>
      <vt:lpstr>Office 主题</vt:lpstr>
      <vt:lpstr>Esbmc</vt:lpstr>
      <vt:lpstr>目录</vt:lpstr>
      <vt:lpstr>Esbmc简介</vt:lpstr>
      <vt:lpstr>ESBMC工具详解</vt:lpstr>
      <vt:lpstr>ESBMC的特点</vt:lpstr>
      <vt:lpstr>Esbmc原理和示例</vt:lpstr>
      <vt:lpstr>ESBMC的原理</vt:lpstr>
      <vt:lpstr>结果输出</vt:lpstr>
      <vt:lpstr>Esbmc的应用</vt:lpstr>
      <vt:lpstr>Esbmc的应用</vt:lpstr>
      <vt:lpstr>嵌入式系统验证</vt:lpstr>
      <vt:lpstr>多线程程序分析</vt:lpstr>
      <vt:lpstr>安全关键系统</vt:lpstr>
      <vt:lpstr>静态代码分析</vt:lpstr>
      <vt:lpstr>软件回归测试和优化</vt:lpstr>
      <vt:lpstr>学术研究与教学</vt:lpstr>
      <vt:lpstr>思考</vt:lpstr>
      <vt:lpstr>对ESBMC的思考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诺卿</cp:lastModifiedBy>
  <cp:revision>159</cp:revision>
  <dcterms:created xsi:type="dcterms:W3CDTF">2019-06-19T02:08:00Z</dcterms:created>
  <dcterms:modified xsi:type="dcterms:W3CDTF">2024-12-18T09:10:11Z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466E6F66BF1B4596BE57CD76A86F0536_11</vt:lpwstr>
  </property>
</Properties>
</file>